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711" r:id="rId3"/>
    <p:sldMasterId id="2147483723" r:id="rId4"/>
    <p:sldMasterId id="2147483735" r:id="rId5"/>
  </p:sldMasterIdLst>
  <p:notesMasterIdLst>
    <p:notesMasterId r:id="rId21"/>
  </p:notesMasterIdLst>
  <p:handoutMasterIdLst>
    <p:handoutMasterId r:id="rId22"/>
  </p:handoutMasterIdLst>
  <p:sldIdLst>
    <p:sldId id="256" r:id="rId6"/>
    <p:sldId id="284" r:id="rId7"/>
    <p:sldId id="285" r:id="rId8"/>
    <p:sldId id="286" r:id="rId9"/>
    <p:sldId id="259" r:id="rId10"/>
    <p:sldId id="282" r:id="rId11"/>
    <p:sldId id="271" r:id="rId12"/>
    <p:sldId id="279" r:id="rId13"/>
    <p:sldId id="261" r:id="rId14"/>
    <p:sldId id="272" r:id="rId15"/>
    <p:sldId id="262" r:id="rId16"/>
    <p:sldId id="273" r:id="rId17"/>
    <p:sldId id="283" r:id="rId18"/>
    <p:sldId id="263" r:id="rId19"/>
    <p:sldId id="266" r:id="rId20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6" autoAdjust="0"/>
  </p:normalViewPr>
  <p:slideViewPr>
    <p:cSldViewPr>
      <p:cViewPr varScale="1">
        <p:scale>
          <a:sx n="75" d="100"/>
          <a:sy n="75" d="100"/>
        </p:scale>
        <p:origin x="-4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2F2ACA1-63FC-40BE-901C-37E4DD3B74AA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5B9910C-76E5-42B0-9EAF-571AB52A665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7F26813-9A09-4BB6-81B5-9A7D0986E896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5D08EA2-B756-475A-BC9D-31699CA35B1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86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156656-4BAE-4AE8-B93B-E037020A064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806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1CAC20-1998-4E37-90C3-373741C4FA5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011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1D9F1F-5F0B-417C-AC28-455961B2D9B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216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FA346F-A710-4DA7-9010-582EBE91DE2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42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09B71-4B19-41A8-BEE3-4ED22411450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F70182-4237-473C-B2F0-7721A5208F4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smtClean="0"/>
              <a:t>日本の人口は１億</a:t>
            </a:r>
            <a:r>
              <a:rPr lang="en-US" altLang="ja-JP" smtClean="0"/>
              <a:t>2700</a:t>
            </a:r>
            <a:r>
              <a:rPr lang="ja-JP" altLang="en-US" smtClean="0"/>
              <a:t>万人。平成</a:t>
            </a:r>
            <a:r>
              <a:rPr lang="en-US" altLang="ja-JP" smtClean="0"/>
              <a:t>25</a:t>
            </a:r>
            <a:r>
              <a:rPr lang="ja-JP" altLang="en-US" smtClean="0"/>
              <a:t>年は１年間に</a:t>
            </a:r>
            <a:r>
              <a:rPr lang="en-US" altLang="ja-JP" smtClean="0"/>
              <a:t>127</a:t>
            </a:r>
            <a:r>
              <a:rPr lang="ja-JP" altLang="en-US" smtClean="0"/>
              <a:t>万人が死亡。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人口１０万人あたりの死亡率は</a:t>
            </a:r>
            <a:r>
              <a:rPr lang="en-US" altLang="ja-JP" smtClean="0"/>
              <a:t>1000</a:t>
            </a:r>
            <a:r>
              <a:rPr lang="ja-JP" altLang="en-US" smtClean="0"/>
              <a:t>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そのうち３割ががん死亡。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死亡の原因を死因という。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死因でダントツに多いのががん。</a:t>
            </a:r>
            <a:endParaRPr lang="en-US" altLang="ja-JP" smtClean="0"/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浜田圏域も死因の第１位はがん。</a:t>
            </a:r>
          </a:p>
        </p:txBody>
      </p:sp>
      <p:sp>
        <p:nvSpPr>
          <p:cNvPr id="706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9C9100-AE3C-4771-8657-B1A60E9A2FD8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smtClean="0"/>
              <a:t>罹患とは医師が診断し、治療を始めたときの数。それを１０万人あたりの率に計算。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死亡とはまさに死。それを１０万人あたりの率に計算。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罹患と死亡の差は、生きること。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この６つのがんは、がん検診や肝炎検査で予防できるがん。</a:t>
            </a:r>
            <a:endParaRPr lang="en-US" altLang="ja-JP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270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571F0E-FF06-4D51-896D-1BA48B38F38C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smtClean="0"/>
              <a:t>がんと診断されたあと、５年後にどれだけの人が生きているか。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がんを持ちながら、５年後まで生きることができる割合。</a:t>
            </a:r>
            <a:endParaRPr lang="en-US" altLang="ja-JP" smtClean="0"/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早期発見のがんほど、多くの人が５年後に生きている。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このことから、がんを早期発見することが生きるためには大事だとわかる。</a:t>
            </a:r>
          </a:p>
        </p:txBody>
      </p:sp>
      <p:sp>
        <p:nvSpPr>
          <p:cNvPr id="7475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83C7D0-473B-406C-84F7-65B8CCB17D9B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680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A2927-3E81-403E-ACD4-A9FE245DAE8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smtClean="0"/>
              <a:t>では、何故検診が大事なのでしょうか。</a:t>
            </a:r>
          </a:p>
          <a:p>
            <a:pPr>
              <a:spcBef>
                <a:spcPct val="0"/>
              </a:spcBef>
            </a:pPr>
            <a:endParaRPr lang="ja-JP" altLang="en-US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検診を受けない理由を聞くと、「健康に自信がある」「いつでも病院を受診できる」という自分勝手な安心感を持っている人も多くおられます。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でも、がんの初期には自覚症状がほとんどありません。</a:t>
            </a:r>
          </a:p>
          <a:p>
            <a:pPr>
              <a:spcBef>
                <a:spcPct val="0"/>
              </a:spcBef>
            </a:pPr>
            <a:r>
              <a:rPr lang="ja-JP" altLang="en-US" smtClean="0"/>
              <a:t>自分で症状に気づいた時には、進行していることも少なくありません。</a:t>
            </a:r>
          </a:p>
          <a:p>
            <a:pPr>
              <a:spcBef>
                <a:spcPct val="0"/>
              </a:spcBef>
            </a:pPr>
            <a:endParaRPr lang="ja-JP" altLang="en-US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健康な人でも、毎日多数（一説には５０００個）のがん細胞が体の中にできていますが、その都度、免疫細胞によって退治されています。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ただ、時々がん細胞を見過ごしてしまうことがあります。</a:t>
            </a:r>
          </a:p>
          <a:p>
            <a:pPr>
              <a:spcBef>
                <a:spcPct val="0"/>
              </a:spcBef>
            </a:pPr>
            <a:r>
              <a:rPr lang="ja-JP" altLang="en-US" smtClean="0"/>
              <a:t>こうして生き残った、たった１個のがん細胞が、がんに成長していくのです。</a:t>
            </a:r>
          </a:p>
          <a:p>
            <a:pPr>
              <a:spcBef>
                <a:spcPct val="0"/>
              </a:spcBef>
            </a:pPr>
            <a:endParaRPr lang="ja-JP" altLang="en-US" smtClean="0"/>
          </a:p>
          <a:p>
            <a:pPr>
              <a:spcBef>
                <a:spcPct val="0"/>
              </a:spcBef>
            </a:pPr>
            <a:r>
              <a:rPr lang="ja-JP" altLang="en-US" smtClean="0"/>
              <a:t>生き残ったがん細胞は倍々ゲームのように増えていきます。</a:t>
            </a: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1</a:t>
            </a:r>
            <a:r>
              <a:rPr lang="ja-JP" altLang="en-US" smtClean="0"/>
              <a:t>つのがん細胞から検査で分かる大きさ（１㎝）になるには、１０－２０年の時間が必要です。</a:t>
            </a:r>
          </a:p>
          <a:p>
            <a:pPr>
              <a:spcBef>
                <a:spcPct val="0"/>
              </a:spcBef>
            </a:pPr>
            <a:r>
              <a:rPr lang="ja-JP" altLang="en-US" smtClean="0"/>
              <a:t>ところが、</a:t>
            </a:r>
            <a:r>
              <a:rPr lang="en-US" altLang="ja-JP" smtClean="0"/>
              <a:t>1cm</a:t>
            </a:r>
            <a:r>
              <a:rPr lang="ja-JP" altLang="en-US" smtClean="0"/>
              <a:t>から</a:t>
            </a:r>
            <a:r>
              <a:rPr lang="en-US" altLang="ja-JP" smtClean="0"/>
              <a:t>2cm</a:t>
            </a:r>
            <a:r>
              <a:rPr lang="ja-JP" altLang="en-US" smtClean="0"/>
              <a:t>に大きくなるには、たった３回の分裂、１年半ですむのです。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1cm</a:t>
            </a:r>
            <a:r>
              <a:rPr lang="ja-JP" altLang="en-US" smtClean="0"/>
              <a:t>以下は検査でのがん発見が困難であり、早期がんは</a:t>
            </a:r>
            <a:r>
              <a:rPr lang="en-US" altLang="ja-JP" smtClean="0"/>
              <a:t>2cm</a:t>
            </a:r>
            <a:r>
              <a:rPr lang="ja-JP" altLang="en-US" smtClean="0"/>
              <a:t>までを言いますので、検診を１～２年ごとに受けなければがんを早期に発見できないことになります。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192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737E03-11B9-407E-B2BC-BEE6E21C8CD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397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B344C8-D01D-4FB9-A959-684D2A2482A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601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2424E-B500-40E4-A6C1-46366E36533B}" type="slidenum">
              <a:rPr lang="ja-JP" altLang="en-US">
                <a:solidFill>
                  <a:srgbClr val="000000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20"/>
          <p:cNvSpPr>
            <a:spLocks/>
          </p:cNvSpPr>
          <p:nvPr/>
        </p:nvSpPr>
        <p:spPr bwMode="auto">
          <a:xfrm>
            <a:off x="0" y="4040188"/>
            <a:ext cx="9134475" cy="490537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5" name="フリーフォーム 35"/>
          <p:cNvSpPr>
            <a:spLocks/>
          </p:cNvSpPr>
          <p:nvPr/>
        </p:nvSpPr>
        <p:spPr bwMode="auto">
          <a:xfrm>
            <a:off x="0" y="3071813"/>
            <a:ext cx="9144000" cy="1116012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6" name="フリーフォーム 37"/>
          <p:cNvSpPr>
            <a:spLocks/>
          </p:cNvSpPr>
          <p:nvPr/>
        </p:nvSpPr>
        <p:spPr bwMode="auto">
          <a:xfrm>
            <a:off x="0" y="3952875"/>
            <a:ext cx="9144000" cy="3683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7" name="フリーフォーム 38"/>
          <p:cNvSpPr>
            <a:spLocks/>
          </p:cNvSpPr>
          <p:nvPr/>
        </p:nvSpPr>
        <p:spPr bwMode="auto">
          <a:xfrm>
            <a:off x="0" y="3810000"/>
            <a:ext cx="9144000" cy="490538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8" name="フリーフォーム 39"/>
          <p:cNvSpPr>
            <a:spLocks/>
          </p:cNvSpPr>
          <p:nvPr/>
        </p:nvSpPr>
        <p:spPr bwMode="auto">
          <a:xfrm>
            <a:off x="0" y="4090988"/>
            <a:ext cx="91440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9" name="フリーフォーム 40"/>
          <p:cNvSpPr>
            <a:spLocks/>
          </p:cNvSpPr>
          <p:nvPr/>
        </p:nvSpPr>
        <p:spPr bwMode="auto">
          <a:xfrm>
            <a:off x="0" y="4325938"/>
            <a:ext cx="9144000" cy="55245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10" name="フリーフォーム 21"/>
          <p:cNvSpPr>
            <a:spLocks/>
          </p:cNvSpPr>
          <p:nvPr/>
        </p:nvSpPr>
        <p:spPr bwMode="auto">
          <a:xfrm>
            <a:off x="142875" y="4071938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11" name="フリーフォーム 23"/>
          <p:cNvSpPr>
            <a:spLocks/>
          </p:cNvSpPr>
          <p:nvPr/>
        </p:nvSpPr>
        <p:spPr bwMode="auto">
          <a:xfrm>
            <a:off x="152400" y="4019550"/>
            <a:ext cx="8991600" cy="481013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12" name="フリーフォーム 25"/>
          <p:cNvSpPr>
            <a:spLocks/>
          </p:cNvSpPr>
          <p:nvPr/>
        </p:nvSpPr>
        <p:spPr bwMode="auto">
          <a:xfrm>
            <a:off x="142875" y="3714750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14" name="フリーフォーム 26"/>
          <p:cNvSpPr>
            <a:spLocks/>
          </p:cNvSpPr>
          <p:nvPr/>
        </p:nvSpPr>
        <p:spPr bwMode="auto">
          <a:xfrm>
            <a:off x="152400" y="3881438"/>
            <a:ext cx="89916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grpSp>
        <p:nvGrpSpPr>
          <p:cNvPr id="15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6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8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/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19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4693-1CBF-4698-B9AC-992DCAB9E27E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20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1" name="スライド番号プレースホルダー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3745D12-FF9C-40B5-B212-D6126B4600F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CE2C-F336-45E2-A0E3-3DFDCD5DAB2D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16E5ECC-D596-467E-BBD2-3C7633DFD0A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EA63-28B6-475C-A134-C9E178D27372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7BB3F54-5C53-4302-B9B2-A0AF15DFF9A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3200">
                  <a:solidFill>
                    <a:srgbClr val="40458C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9734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9734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71F4B435-0391-47D4-9C73-052CF155C041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28F6446C-37F9-416B-8727-174B4E1B168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4094DE5D-EFB0-4441-88F1-866FE28360BE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3FA82E24-86BA-41ED-8AD2-E25268B4005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83CF83F8-3631-49C2-80F9-5235C3A19BE1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19768702-1A63-4CA7-A812-BF5DBE68426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5F41FD27-2757-49A0-A1C9-387569D3A8C5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5CD8071C-7C30-43FD-8C68-FC63FE6F7F6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8E04E20D-E599-48BD-B0FD-13E8595434DC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52859677-B343-447F-A518-7FA69991EF3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87F46E7C-EB64-4326-B630-D4B8EBCE9CB2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AECB212A-D5E4-4CAA-A5A2-D146C568184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6E2BB811-BBD4-4341-9877-6776B632FB18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56674598-3799-4E50-B3BF-E1EED63C72D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7217F469-7D3C-463A-A2F6-8492282F959F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A332668E-EDDB-4F7D-A1C5-7EBC96FB3C2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DEC1-BA08-42E7-B57F-8FF33048A805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F8FD777-931A-44D3-8A51-623B6A1503E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52B4C71B-0C8F-4C15-981C-A6F59BD228A3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91179810-1A3B-4AAC-A299-F87EB8887C4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DFFFBB74-AD19-429F-8736-E186F4B19B40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2D4EF508-28BF-40F5-8A7E-E14FCE0C6F0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68DD03DB-F6BF-45E4-B174-2316AA9AF5C6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1CE50409-3D9E-4E09-AE36-327297D492C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5C7E5E19-2033-423E-9EBF-353F0E2899A5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6E031370-B2E9-490C-8212-68F1016EB3F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6DDC49F4-61D5-4844-BEF7-1F6E0DC944A8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0591DBB0-A132-46D8-8947-5498250719F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E0A9-9760-4491-B901-15976EE8E460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4E24-814A-4A2E-82A3-EFB6F9DF714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0E41-725D-4D29-A527-13919D67881C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6C0A-C883-4920-B5FF-5C47285F8F1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1808-2214-4177-B7BC-8079E0FA53BD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7A69-FEAF-44B8-9A03-BCD2053485F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3A75-1379-422E-BA05-F4EF81454CFB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52EE-BCF6-4F48-BB0E-50F2BDEC3CF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C8A6-0D02-40E5-9C16-E2627303DE5D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2E0C-1515-46FB-AB0B-5903C7D7A7A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/>
        </p:nvGrpSpPr>
        <p:grpSpPr bwMode="auto">
          <a:xfrm>
            <a:off x="-15875" y="0"/>
            <a:ext cx="9144000" cy="6858000"/>
            <a:chOff x="-129" y="-42"/>
            <a:chExt cx="6177" cy="4355"/>
          </a:xfrm>
        </p:grpSpPr>
        <p:sp>
          <p:nvSpPr>
            <p:cNvPr id="5" name="フリーフォーム 23"/>
            <p:cNvSpPr>
              <a:spLocks/>
            </p:cNvSpPr>
            <p:nvPr/>
          </p:nvSpPr>
          <p:spPr bwMode="auto">
            <a:xfrm>
              <a:off x="-121" y="-42"/>
              <a:ext cx="5810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6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7" name="フリーフォーム 25"/>
            <p:cNvSpPr>
              <a:spLocks/>
            </p:cNvSpPr>
            <p:nvPr/>
          </p:nvSpPr>
          <p:spPr bwMode="auto">
            <a:xfrm>
              <a:off x="-129" y="1692"/>
              <a:ext cx="6169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8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9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10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1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5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フリーフォーム 36"/>
          <p:cNvSpPr>
            <a:spLocks/>
          </p:cNvSpPr>
          <p:nvPr/>
        </p:nvSpPr>
        <p:spPr bwMode="auto">
          <a:xfrm>
            <a:off x="5842000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19" name="フリーフォーム 38"/>
          <p:cNvSpPr>
            <a:spLocks/>
          </p:cNvSpPr>
          <p:nvPr/>
        </p:nvSpPr>
        <p:spPr bwMode="auto">
          <a:xfrm rot="5400000">
            <a:off x="7322344" y="5055394"/>
            <a:ext cx="1895475" cy="1677987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grpSp>
        <p:nvGrpSpPr>
          <p:cNvPr id="2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1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2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3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5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フリーフォーム 45"/>
          <p:cNvSpPr>
            <a:spLocks/>
          </p:cNvSpPr>
          <p:nvPr/>
        </p:nvSpPr>
        <p:spPr bwMode="auto">
          <a:xfrm>
            <a:off x="5857875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80FE9-0BC7-43B4-87DC-6FAB5DFA988D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3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E9F9547-AF56-4B55-8553-7C4C7893A71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C939-2F1C-4FB5-B591-C70752F48237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6CD2-609C-43FD-A70D-C2202DCD513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13CB-0866-49E3-BA04-C3381F80D976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00E4-89B2-4AFC-9FC7-A06540047F9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6116-E7C7-4422-989B-89053A79786B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1CEF-8515-46C6-AF2E-8C79C625DC2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88BC-DD54-4C30-962F-2824B25675C5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89D1-73A1-48B8-8DA1-4F4ED3A6349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A115-3B0F-4D5C-A69B-806A916A2D5D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6F16-16A6-447B-B5DF-3E2D13B8AD2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8E668-30FA-4D19-A811-ACCF83D21D1F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27F7-C2BD-4CF4-8810-9BDC4828D4D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20"/>
          <p:cNvSpPr>
            <a:spLocks/>
          </p:cNvSpPr>
          <p:nvPr/>
        </p:nvSpPr>
        <p:spPr bwMode="auto">
          <a:xfrm>
            <a:off x="0" y="4040188"/>
            <a:ext cx="9134475" cy="490537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5" name="フリーフォーム 35"/>
          <p:cNvSpPr>
            <a:spLocks/>
          </p:cNvSpPr>
          <p:nvPr/>
        </p:nvSpPr>
        <p:spPr bwMode="auto">
          <a:xfrm>
            <a:off x="0" y="3071813"/>
            <a:ext cx="9144000" cy="1116012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" name="フリーフォーム 37"/>
          <p:cNvSpPr>
            <a:spLocks/>
          </p:cNvSpPr>
          <p:nvPr/>
        </p:nvSpPr>
        <p:spPr bwMode="auto">
          <a:xfrm>
            <a:off x="0" y="3952875"/>
            <a:ext cx="9144000" cy="3683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" name="フリーフォーム 38"/>
          <p:cNvSpPr>
            <a:spLocks/>
          </p:cNvSpPr>
          <p:nvPr/>
        </p:nvSpPr>
        <p:spPr bwMode="auto">
          <a:xfrm>
            <a:off x="0" y="3810000"/>
            <a:ext cx="9144000" cy="490538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8" name="フリーフォーム 39"/>
          <p:cNvSpPr>
            <a:spLocks/>
          </p:cNvSpPr>
          <p:nvPr/>
        </p:nvSpPr>
        <p:spPr bwMode="auto">
          <a:xfrm>
            <a:off x="0" y="4090988"/>
            <a:ext cx="91440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9" name="フリーフォーム 40"/>
          <p:cNvSpPr>
            <a:spLocks/>
          </p:cNvSpPr>
          <p:nvPr/>
        </p:nvSpPr>
        <p:spPr bwMode="auto">
          <a:xfrm>
            <a:off x="0" y="4325938"/>
            <a:ext cx="9144000" cy="55245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0" name="フリーフォーム 21"/>
          <p:cNvSpPr>
            <a:spLocks/>
          </p:cNvSpPr>
          <p:nvPr/>
        </p:nvSpPr>
        <p:spPr bwMode="auto">
          <a:xfrm>
            <a:off x="142875" y="4071938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1" name="フリーフォーム 23"/>
          <p:cNvSpPr>
            <a:spLocks/>
          </p:cNvSpPr>
          <p:nvPr/>
        </p:nvSpPr>
        <p:spPr bwMode="auto">
          <a:xfrm>
            <a:off x="152400" y="4019550"/>
            <a:ext cx="8991600" cy="481013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2" name="フリーフォーム 25"/>
          <p:cNvSpPr>
            <a:spLocks/>
          </p:cNvSpPr>
          <p:nvPr/>
        </p:nvSpPr>
        <p:spPr bwMode="auto">
          <a:xfrm>
            <a:off x="142875" y="3714750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4" name="フリーフォーム 26"/>
          <p:cNvSpPr>
            <a:spLocks/>
          </p:cNvSpPr>
          <p:nvPr/>
        </p:nvSpPr>
        <p:spPr bwMode="auto">
          <a:xfrm>
            <a:off x="152400" y="3881438"/>
            <a:ext cx="89916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15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6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8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/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19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6EF8-4533-4FBA-98C1-54B9CDC0D740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20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1" name="スライド番号プレースホルダー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D88F588-8851-4DBB-90B1-D5B252FEC83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253A-B617-4FBE-94F0-C6917AD2F13E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9827715-A7FB-4056-85A8-55AF2F2F253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/>
        </p:nvGrpSpPr>
        <p:grpSpPr bwMode="auto">
          <a:xfrm>
            <a:off x="-15875" y="0"/>
            <a:ext cx="9144000" cy="6858000"/>
            <a:chOff x="-129" y="-42"/>
            <a:chExt cx="6177" cy="4355"/>
          </a:xfrm>
        </p:grpSpPr>
        <p:sp>
          <p:nvSpPr>
            <p:cNvPr id="5" name="フリーフォーム 23"/>
            <p:cNvSpPr>
              <a:spLocks/>
            </p:cNvSpPr>
            <p:nvPr/>
          </p:nvSpPr>
          <p:spPr bwMode="auto">
            <a:xfrm>
              <a:off x="-121" y="-42"/>
              <a:ext cx="5810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" name="フリーフォーム 25"/>
            <p:cNvSpPr>
              <a:spLocks/>
            </p:cNvSpPr>
            <p:nvPr/>
          </p:nvSpPr>
          <p:spPr bwMode="auto">
            <a:xfrm>
              <a:off x="-129" y="1692"/>
              <a:ext cx="6169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1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5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フリーフォーム 36"/>
          <p:cNvSpPr>
            <a:spLocks/>
          </p:cNvSpPr>
          <p:nvPr/>
        </p:nvSpPr>
        <p:spPr bwMode="auto">
          <a:xfrm>
            <a:off x="5842000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19" name="フリーフォーム 38"/>
          <p:cNvSpPr>
            <a:spLocks/>
          </p:cNvSpPr>
          <p:nvPr/>
        </p:nvSpPr>
        <p:spPr bwMode="auto">
          <a:xfrm rot="5400000">
            <a:off x="7322344" y="5055394"/>
            <a:ext cx="1895475" cy="1677987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2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1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2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3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5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フリーフォーム 45"/>
          <p:cNvSpPr>
            <a:spLocks/>
          </p:cNvSpPr>
          <p:nvPr/>
        </p:nvSpPr>
        <p:spPr bwMode="auto">
          <a:xfrm>
            <a:off x="5857875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2168-3CDC-4001-874A-13064065A57F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3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9829720-35F7-44FA-8549-0DAB7559396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BBAE-A598-4DF4-989E-BB9ED1122893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87AC1CC-44CD-4AF3-B6D2-0EBEA35CD92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8C37-D2C1-48AC-9889-948FB3B031D3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CD072DC-AA36-44CE-9733-9BB4B718E9F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16CB7-EF69-4266-A12B-B266D3D06E27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9D753FF-8E37-4885-AEED-782C27F4BE6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CA05-E913-4233-816F-70E797E5EC87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1833B05-963A-43D7-8D3B-C507C173FE0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82E9-EA92-43EE-B90D-3B4F69A94439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0008127-E787-49BA-B1AA-A1013F5CC4C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FE55-735D-41D8-882B-E30C520517F9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D7CC840-D4FC-4EB5-910D-A9CB484D184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7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3CC8-55B1-4E1E-BE84-1DA80F8C94D8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58A6707-4515-4999-9672-6BFD92CBAFF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32E0-1726-4431-A69D-5295D1B6CD2A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E9E47B0-4154-4210-9B7E-E861A9844C2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E41B-4F8B-4967-989C-34BCE345479E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231BAA5-1AF1-41D6-BB5E-024E10FD37C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B69B-CBE5-41A4-85FE-6EA29A3408B1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2C71-F619-46BA-810E-37A2CE3A522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F1C5-65EB-4552-B307-11796594F288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4035-40C4-4B86-BF34-AB6A33562E8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AFC2-DC8E-4946-82EE-6AD620C83F8B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FA75-479E-4BF2-B8D2-2E1751E8F41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1BBC-158B-4A26-99DA-64FA17540E19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E93BFEA-4A7D-4E56-91D9-9A826C0C2D4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57C8-533C-4CF0-A0C5-6E8B725235F5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94AAB-C765-464C-BB9C-54074133A7D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3296-8F12-4B18-8156-30CCD4AEB54E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67D3-E87C-468B-AAA4-415657DBD39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DEB2-7DAA-4807-B04E-804AF5925A04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5A89-C013-44F4-829E-B9A7D120826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6ACA-9ACC-4959-8E51-8AC4E3F07BCD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AB54-27A5-450F-BFF4-A308A4D5A64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8F9F-C709-4297-BAA2-15B5EE4A0887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810A-A843-4CC3-942C-11A4CB1DA56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7362-73FC-45B0-B557-8CFFDAFD81F7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DE8C1-BE7A-4537-8382-C7377875641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001F-C56D-425E-A123-A376BCE59383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9D53-1E60-482E-9816-469315DCE63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19D3-E445-4593-A3EA-3C823787D465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9413-E084-490D-957F-A149163CE67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D12A-E043-4078-BF00-369E76C8BD5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EAEC-911A-4009-A8A7-5C1468C47108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22EBF1E-F40D-4D9B-9F92-AF6D3BBB619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B250-8CFA-4838-A0F5-7B8E61A62845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11192D3-ED93-439F-92CB-0F96E15E984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6738-E31D-4F6F-8FEE-0EF3164A5F4C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35D0064-A5C4-40A2-99D5-5EB2EB6CB96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7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565D-1452-4065-A663-FAE43607DB95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D23AB20-59F4-43AB-BA07-F4F4A0D1A58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363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468703-8738-4A08-91B0-37D211AA759C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688" y="0"/>
            <a:ext cx="4500562" cy="361950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50" y="0"/>
            <a:ext cx="1428750" cy="360363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8F2DBE-797F-46B6-A983-1A4AC56AFEB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grpSp>
        <p:nvGrpSpPr>
          <p:cNvPr id="1029" name="グループ化 1"/>
          <p:cNvGrpSpPr>
            <a:grpSpLocks/>
          </p:cNvGrpSpPr>
          <p:nvPr/>
        </p:nvGrpSpPr>
        <p:grpSpPr bwMode="auto">
          <a:xfrm>
            <a:off x="-28575" y="0"/>
            <a:ext cx="9172575" cy="6856413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31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l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SzPct val="65000"/>
        <a:buFont typeface="Wingdings" pitchFamily="2" charset="2"/>
        <a:buChar char="l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itchFamily="2" charset="2"/>
        <a:buChar char="l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332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42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43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44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45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46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47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48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49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0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1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2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3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4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5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6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7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8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59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60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61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62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63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  <p:grpSp>
            <p:nvGrpSpPr>
              <p:cNvPr id="1332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13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14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15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16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17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18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19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0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1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2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3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4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5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6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7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8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29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0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1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2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3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4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5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6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7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8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39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40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4141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en-US" sz="2400" b="1">
                    <a:solidFill>
                      <a:srgbClr val="40458C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</p:grpSp>
        </p:grpSp>
        <p:sp>
          <p:nvSpPr>
            <p:cNvPr id="4105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 sz="3200">
                <a:solidFill>
                  <a:srgbClr val="40458C"/>
                </a:solidFill>
                <a:latin typeface="+mn-lt"/>
                <a:ea typeface="+mn-ea"/>
              </a:endParaRPr>
            </a:p>
          </p:txBody>
        </p:sp>
        <p:sp>
          <p:nvSpPr>
            <p:cNvPr id="4106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en-US" sz="2400" b="1">
                <a:solidFill>
                  <a:srgbClr val="40458C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1332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08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109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110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en-US" sz="2400" b="1">
                  <a:solidFill>
                    <a:srgbClr val="40458C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1331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331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632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>
                <a:solidFill>
                  <a:srgbClr val="40458C"/>
                </a:solidFill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75D4929-1B66-47EF-96C3-0F7354A59767}" type="datetime1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9632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rgbClr val="40458C"/>
                </a:solidFill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rgbClr val="40458C"/>
                </a:solidFill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167476A-DFAC-41AE-A7FF-45B7AA67593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76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12DFE4-F787-4E4E-9841-57E05BADEA53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6EC9AA-86E7-4D11-8627-A444D4DDE1D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0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363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rgbClr val="975C1E">
                    <a:shade val="5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1CACD8-4A1C-4D5E-94DD-ADA5EF01A3B6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688" y="0"/>
            <a:ext cx="4500562" cy="361950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rgbClr val="975C1E">
                    <a:shade val="5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50" y="0"/>
            <a:ext cx="1428750" cy="360363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rgbClr val="975C1E">
                    <a:shade val="5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521843-7190-43F7-B7C2-B1A5FCB30D6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grpSp>
        <p:nvGrpSpPr>
          <p:cNvPr id="39941" name="グループ化 1"/>
          <p:cNvGrpSpPr>
            <a:grpSpLocks/>
          </p:cNvGrpSpPr>
          <p:nvPr/>
        </p:nvGrpSpPr>
        <p:grpSpPr bwMode="auto">
          <a:xfrm>
            <a:off x="-28575" y="0"/>
            <a:ext cx="9172575" cy="6856413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9943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l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SzPct val="65000"/>
        <a:buFont typeface="Wingdings" pitchFamily="2" charset="2"/>
        <a:buChar char="l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itchFamily="2" charset="2"/>
        <a:buChar char="l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22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3DDD3B-C247-4E25-908D-9DFF080F8CCC}" type="datetimeFigureOut">
              <a:rPr lang="ja-JP" altLang="en-US"/>
              <a:pPr>
                <a:defRPr/>
              </a:pPr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C43F59-CE0B-45F9-A211-394AF053330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85" r:id="rId9"/>
    <p:sldLayoutId id="2147483784" r:id="rId10"/>
    <p:sldLayoutId id="2147483783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78252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4400" dirty="0" smtClean="0"/>
              <a:t>がんの話</a:t>
            </a:r>
            <a:endParaRPr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650" y="5157788"/>
            <a:ext cx="7358063" cy="9286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浜田保健所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中本　稔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0812" cy="1042987"/>
          </a:xfrm>
        </p:spPr>
        <p:txBody>
          <a:bodyPr/>
          <a:lstStyle/>
          <a:p>
            <a:pPr eaLnBrk="1" hangingPunct="1"/>
            <a:r>
              <a:rPr lang="ja-JP" altLang="en-US" sz="3600" b="1" smtClean="0">
                <a:solidFill>
                  <a:srgbClr val="002060"/>
                </a:solidFill>
              </a:rPr>
              <a:t>がんを防ぐ新</a:t>
            </a:r>
            <a:r>
              <a:rPr lang="en-US" altLang="ja-JP" sz="3600" b="1" smtClean="0">
                <a:solidFill>
                  <a:srgbClr val="002060"/>
                </a:solidFill>
              </a:rPr>
              <a:t>12</a:t>
            </a:r>
            <a:r>
              <a:rPr lang="ja-JP" altLang="en-US" sz="3600" b="1" smtClean="0">
                <a:solidFill>
                  <a:srgbClr val="002060"/>
                </a:solidFill>
              </a:rPr>
              <a:t>か条</a:t>
            </a:r>
            <a:r>
              <a:rPr lang="en-US" altLang="ja-JP" sz="3600" b="1" smtClean="0">
                <a:solidFill>
                  <a:srgbClr val="002060"/>
                </a:solidFill>
              </a:rPr>
              <a:t/>
            </a:r>
            <a:br>
              <a:rPr lang="en-US" altLang="ja-JP" sz="3600" b="1" smtClean="0">
                <a:solidFill>
                  <a:srgbClr val="002060"/>
                </a:solidFill>
              </a:rPr>
            </a:br>
            <a:r>
              <a:rPr lang="ja-JP" altLang="en-US" sz="3200" b="1" smtClean="0">
                <a:solidFill>
                  <a:srgbClr val="CC0000"/>
                </a:solidFill>
              </a:rPr>
              <a:t>　　　　　　　　（がん研究振興財団、</a:t>
            </a:r>
            <a:r>
              <a:rPr lang="en-US" altLang="ja-JP" sz="3200" b="1" smtClean="0">
                <a:solidFill>
                  <a:srgbClr val="CC0000"/>
                </a:solidFill>
              </a:rPr>
              <a:t>2011</a:t>
            </a:r>
            <a:r>
              <a:rPr lang="ja-JP" altLang="en-US" sz="3200" b="1" smtClean="0">
                <a:solidFill>
                  <a:srgbClr val="CC0000"/>
                </a:solidFill>
              </a:rPr>
              <a:t>年）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6624638" cy="1717675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2800" b="1" dirty="0" smtClean="0">
                <a:solidFill>
                  <a:srgbClr val="002060"/>
                </a:solidFill>
              </a:rPr>
              <a:t>１</a:t>
            </a:r>
            <a:r>
              <a:rPr lang="ja-JP" altLang="en-US" sz="2800" b="1" dirty="0" smtClean="0">
                <a:solidFill>
                  <a:schemeClr val="accent4"/>
                </a:solidFill>
              </a:rPr>
              <a:t>　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たばこ</a:t>
            </a:r>
            <a:r>
              <a:rPr lang="ja-JP" altLang="en-US" sz="2800" b="1" dirty="0" smtClean="0">
                <a:solidFill>
                  <a:srgbClr val="070787"/>
                </a:solidFill>
              </a:rPr>
              <a:t>はすわない</a:t>
            </a:r>
            <a:endParaRPr lang="en-US" altLang="ja-JP" sz="2800" b="1" dirty="0" smtClean="0">
              <a:solidFill>
                <a:srgbClr val="070787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2800" b="1" dirty="0" smtClean="0">
                <a:solidFill>
                  <a:srgbClr val="002060"/>
                </a:solidFill>
              </a:rPr>
              <a:t>２　他人の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たばこ</a:t>
            </a:r>
            <a:r>
              <a:rPr lang="ja-JP" altLang="en-US" sz="2800" b="1" dirty="0" smtClean="0">
                <a:solidFill>
                  <a:srgbClr val="070787"/>
                </a:solidFill>
              </a:rPr>
              <a:t>の煙をできるだけ避ける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2800" b="1" dirty="0" smtClean="0">
                <a:solidFill>
                  <a:schemeClr val="accent4"/>
                </a:solidFill>
              </a:rPr>
              <a:t>３　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お酒</a:t>
            </a:r>
            <a:r>
              <a:rPr lang="ja-JP" altLang="en-US" sz="2800" b="1" dirty="0" smtClean="0">
                <a:solidFill>
                  <a:srgbClr val="070787"/>
                </a:solidFill>
              </a:rPr>
              <a:t>はほどほどに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4213" y="3314700"/>
            <a:ext cx="7345362" cy="155733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kumimoji="0" lang="ja-JP" altLang="en-US" sz="2800" b="1" kern="0" dirty="0">
                <a:solidFill>
                  <a:srgbClr val="070787"/>
                </a:solidFill>
                <a:latin typeface="+mn-lt"/>
                <a:ea typeface="+mn-ea"/>
              </a:rPr>
              <a:t>７　適度に</a:t>
            </a:r>
            <a:r>
              <a:rPr kumimoji="0" lang="ja-JP" altLang="en-US" sz="2800" b="1" kern="0" dirty="0">
                <a:solidFill>
                  <a:srgbClr val="C00000"/>
                </a:solidFill>
                <a:latin typeface="+mn-lt"/>
                <a:ea typeface="+mn-ea"/>
              </a:rPr>
              <a:t>運動</a:t>
            </a:r>
          </a:p>
          <a:p>
            <a:pPr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kumimoji="0" lang="ja-JP" altLang="en-US" sz="2800" b="1" kern="0" dirty="0">
                <a:solidFill>
                  <a:srgbClr val="070787"/>
                </a:solidFill>
                <a:latin typeface="+mn-lt"/>
                <a:ea typeface="+mn-ea"/>
              </a:rPr>
              <a:t>８　適切な</a:t>
            </a:r>
            <a:r>
              <a:rPr kumimoji="0" lang="ja-JP" altLang="en-US" sz="2800" b="1" kern="0" dirty="0">
                <a:solidFill>
                  <a:srgbClr val="C00000"/>
                </a:solidFill>
                <a:latin typeface="+mn-lt"/>
                <a:ea typeface="+mn-ea"/>
              </a:rPr>
              <a:t>体重</a:t>
            </a:r>
            <a:r>
              <a:rPr kumimoji="0" lang="ja-JP" altLang="en-US" sz="2800" b="1" kern="0" dirty="0">
                <a:solidFill>
                  <a:srgbClr val="070787"/>
                </a:solidFill>
                <a:latin typeface="+mn-lt"/>
                <a:ea typeface="+mn-ea"/>
              </a:rPr>
              <a:t>維持　</a:t>
            </a:r>
            <a:endParaRPr kumimoji="0" lang="ja-JP" altLang="en-US" sz="2800" kern="0" dirty="0">
              <a:solidFill>
                <a:srgbClr val="070787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lang="ja-JP" altLang="en-US" sz="2800" b="1" kern="0" dirty="0">
                <a:solidFill>
                  <a:srgbClr val="070787"/>
                </a:solidFill>
                <a:latin typeface="+mn-lt"/>
                <a:ea typeface="+mn-ea"/>
              </a:rPr>
              <a:t>９　ウイルスや細菌</a:t>
            </a:r>
            <a:r>
              <a:rPr lang="ja-JP" altLang="en-US" sz="2800" b="1" kern="0" dirty="0">
                <a:solidFill>
                  <a:srgbClr val="C00000"/>
                </a:solidFill>
                <a:latin typeface="+mn-lt"/>
                <a:ea typeface="+mn-ea"/>
              </a:rPr>
              <a:t>感染予防</a:t>
            </a:r>
            <a:r>
              <a:rPr lang="ja-JP" altLang="en-US" sz="2800" b="1" kern="0" dirty="0">
                <a:solidFill>
                  <a:srgbClr val="070787"/>
                </a:solidFill>
                <a:latin typeface="+mn-lt"/>
                <a:ea typeface="+mn-ea"/>
              </a:rPr>
              <a:t>と治療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6013" y="5084763"/>
            <a:ext cx="7273925" cy="1557337"/>
          </a:xfrm>
          <a:prstGeom prst="rect">
            <a:avLst/>
          </a:prstGeom>
          <a:gradFill>
            <a:gsLst>
              <a:gs pos="0">
                <a:srgbClr val="8488C4"/>
              </a:gs>
              <a:gs pos="14000">
                <a:srgbClr val="D4DEFF"/>
              </a:gs>
              <a:gs pos="89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lang="en-US" altLang="ja-JP" sz="2800" b="1" kern="0" dirty="0">
                <a:solidFill>
                  <a:srgbClr val="070787"/>
                </a:solidFill>
                <a:latin typeface="ＭＳ Ｐゴシック"/>
                <a:ea typeface="+mn-ea"/>
              </a:rPr>
              <a:t>10</a:t>
            </a:r>
            <a:r>
              <a:rPr lang="ja-JP" altLang="en-US" sz="2800" b="1" kern="0" dirty="0">
                <a:solidFill>
                  <a:srgbClr val="070787"/>
                </a:solidFill>
                <a:latin typeface="ＭＳ Ｐゴシック"/>
                <a:ea typeface="+mn-ea"/>
              </a:rPr>
              <a:t>　定期的な</a:t>
            </a:r>
            <a:r>
              <a:rPr lang="ja-JP" altLang="en-US" sz="2800" b="1" kern="0" dirty="0">
                <a:solidFill>
                  <a:srgbClr val="C00000"/>
                </a:solidFill>
                <a:latin typeface="ＭＳ Ｐゴシック"/>
                <a:ea typeface="+mn-ea"/>
              </a:rPr>
              <a:t>がん検診</a:t>
            </a:r>
            <a:endParaRPr lang="en-US" altLang="ja-JP" sz="2800" b="1" kern="0" dirty="0">
              <a:solidFill>
                <a:srgbClr val="C00000"/>
              </a:solidFill>
              <a:latin typeface="ＭＳ Ｐゴシック"/>
              <a:ea typeface="+mn-ea"/>
            </a:endParaRPr>
          </a:p>
          <a:p>
            <a:pPr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lang="en-US" altLang="ja-JP" sz="2800" b="1" kern="0" dirty="0">
                <a:solidFill>
                  <a:srgbClr val="070787"/>
                </a:solidFill>
                <a:latin typeface="ＭＳ Ｐゴシック"/>
                <a:ea typeface="+mn-ea"/>
              </a:rPr>
              <a:t>11</a:t>
            </a:r>
            <a:r>
              <a:rPr lang="ja-JP" altLang="en-US" sz="2800" b="1" kern="0" dirty="0">
                <a:solidFill>
                  <a:srgbClr val="070787"/>
                </a:solidFill>
                <a:latin typeface="ＭＳ Ｐゴシック"/>
                <a:ea typeface="+mn-ea"/>
              </a:rPr>
              <a:t>　身体の</a:t>
            </a:r>
            <a:r>
              <a:rPr lang="ja-JP" altLang="en-US" sz="2800" b="1" kern="0" dirty="0">
                <a:solidFill>
                  <a:srgbClr val="C00000"/>
                </a:solidFill>
                <a:latin typeface="ＭＳ Ｐゴシック"/>
                <a:ea typeface="+mn-ea"/>
              </a:rPr>
              <a:t>異常</a:t>
            </a:r>
            <a:r>
              <a:rPr lang="ja-JP" altLang="en-US" sz="2800" b="1" kern="0" dirty="0">
                <a:solidFill>
                  <a:srgbClr val="070787"/>
                </a:solidFill>
                <a:latin typeface="ＭＳ Ｐゴシック"/>
                <a:ea typeface="+mn-ea"/>
              </a:rPr>
              <a:t>に気がついたら、すぐに受診を</a:t>
            </a:r>
          </a:p>
          <a:p>
            <a:pPr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lang="en-US" altLang="ja-JP" sz="2800" b="1" kern="0" dirty="0">
                <a:solidFill>
                  <a:srgbClr val="070787"/>
                </a:solidFill>
                <a:latin typeface="ＭＳ Ｐゴシック"/>
                <a:ea typeface="+mn-ea"/>
              </a:rPr>
              <a:t>12</a:t>
            </a:r>
            <a:r>
              <a:rPr lang="ja-JP" altLang="en-US" sz="2800" b="1" kern="0" dirty="0">
                <a:solidFill>
                  <a:srgbClr val="070787"/>
                </a:solidFill>
                <a:latin typeface="ＭＳ Ｐゴシック"/>
                <a:ea typeface="+mn-ea"/>
              </a:rPr>
              <a:t>　正しいがん</a:t>
            </a:r>
            <a:r>
              <a:rPr lang="ja-JP" altLang="en-US" sz="2800" b="1" kern="0" dirty="0">
                <a:solidFill>
                  <a:srgbClr val="C00000"/>
                </a:solidFill>
                <a:latin typeface="ＭＳ Ｐゴシック"/>
                <a:ea typeface="+mn-ea"/>
              </a:rPr>
              <a:t>情報</a:t>
            </a:r>
            <a:r>
              <a:rPr lang="ja-JP" altLang="en-US" sz="2800" b="1" kern="0" dirty="0">
                <a:solidFill>
                  <a:srgbClr val="070787"/>
                </a:solidFill>
                <a:latin typeface="ＭＳ Ｐゴシック"/>
                <a:ea typeface="+mn-ea"/>
              </a:rPr>
              <a:t>でがんを知ることから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51275" y="2536825"/>
            <a:ext cx="5076825" cy="1557338"/>
          </a:xfrm>
          <a:prstGeom prst="rect">
            <a:avLst/>
          </a:prstGeom>
          <a:solidFill>
            <a:srgbClr val="53FFA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lang="ja-JP" altLang="en-US" sz="2800" b="1" dirty="0" smtClean="0">
                <a:solidFill>
                  <a:srgbClr val="002060"/>
                </a:solidFill>
              </a:rPr>
              <a:t>４</a:t>
            </a:r>
            <a:r>
              <a:rPr lang="ja-JP" altLang="en-US" sz="2800" b="1" dirty="0" smtClean="0">
                <a:solidFill>
                  <a:srgbClr val="353A77"/>
                </a:solidFill>
              </a:rPr>
              <a:t>　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バランス</a:t>
            </a:r>
            <a:r>
              <a:rPr lang="ja-JP" altLang="en-US" sz="2800" b="1" dirty="0">
                <a:solidFill>
                  <a:srgbClr val="070787"/>
                </a:solidFill>
              </a:rPr>
              <a:t>のとれた食生活を</a:t>
            </a:r>
            <a:endParaRPr lang="en-US" altLang="ja-JP" sz="2800" b="1" dirty="0">
              <a:solidFill>
                <a:srgbClr val="070787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lang="ja-JP" altLang="en-US" sz="2800" b="1" kern="0" dirty="0" smtClean="0">
                <a:solidFill>
                  <a:srgbClr val="002060"/>
                </a:solidFill>
                <a:latin typeface="Tahoma"/>
                <a:ea typeface="ＭＳ Ｐゴシック"/>
              </a:rPr>
              <a:t>５</a:t>
            </a:r>
            <a:r>
              <a:rPr lang="ja-JP" altLang="en-US" sz="2800" b="1" kern="0" dirty="0" smtClean="0">
                <a:solidFill>
                  <a:srgbClr val="353A77"/>
                </a:solidFill>
                <a:latin typeface="Tahoma"/>
                <a:ea typeface="ＭＳ Ｐゴシック"/>
              </a:rPr>
              <a:t>　</a:t>
            </a:r>
            <a:r>
              <a:rPr lang="ja-JP" altLang="en-US" sz="2800" b="1" kern="0" dirty="0" smtClean="0">
                <a:solidFill>
                  <a:srgbClr val="C00000"/>
                </a:solidFill>
                <a:latin typeface="Tahoma"/>
                <a:ea typeface="ＭＳ Ｐゴシック"/>
              </a:rPr>
              <a:t>塩</a:t>
            </a:r>
            <a:r>
              <a:rPr lang="ja-JP" altLang="en-US" sz="2800" b="1" kern="0" dirty="0" smtClean="0">
                <a:solidFill>
                  <a:srgbClr val="070787"/>
                </a:solidFill>
                <a:latin typeface="Tahoma"/>
                <a:ea typeface="ＭＳ Ｐゴシック"/>
              </a:rPr>
              <a:t>辛い食品は控えめに</a:t>
            </a:r>
            <a:endParaRPr lang="en-US" altLang="ja-JP" sz="2800" b="1" kern="0" dirty="0" smtClean="0">
              <a:solidFill>
                <a:srgbClr val="070787"/>
              </a:solidFill>
              <a:latin typeface="Tahoma"/>
              <a:ea typeface="ＭＳ Ｐゴシック"/>
            </a:endParaRPr>
          </a:p>
          <a:p>
            <a:pPr eaLnBrk="1" hangingPunct="1"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lang="ja-JP" altLang="en-US" sz="2800" b="1" kern="0" dirty="0" smtClean="0">
                <a:solidFill>
                  <a:srgbClr val="353A77"/>
                </a:solidFill>
                <a:latin typeface="Tahoma"/>
                <a:ea typeface="ＭＳ Ｐゴシック"/>
              </a:rPr>
              <a:t>６　</a:t>
            </a:r>
            <a:r>
              <a:rPr lang="ja-JP" altLang="en-US" sz="2800" b="1" kern="0" dirty="0" smtClean="0">
                <a:solidFill>
                  <a:srgbClr val="C00000"/>
                </a:solidFill>
                <a:latin typeface="Tahoma"/>
                <a:ea typeface="ＭＳ Ｐゴシック"/>
              </a:rPr>
              <a:t>野菜や果物</a:t>
            </a:r>
            <a:r>
              <a:rPr lang="ja-JP" altLang="en-US" sz="2800" b="1" kern="0" dirty="0" smtClean="0">
                <a:solidFill>
                  <a:srgbClr val="070787"/>
                </a:solidFill>
                <a:latin typeface="Tahoma"/>
                <a:ea typeface="ＭＳ Ｐゴシック"/>
              </a:rPr>
              <a:t>は豊富に</a:t>
            </a:r>
            <a:endParaRPr lang="en-US" altLang="ja-JP" sz="2800" b="1" kern="0" dirty="0" smtClean="0">
              <a:solidFill>
                <a:srgbClr val="070787"/>
              </a:solidFill>
              <a:latin typeface="Tahoma"/>
              <a:ea typeface="ＭＳ Ｐゴシック"/>
            </a:endParaRPr>
          </a:p>
        </p:txBody>
      </p:sp>
      <p:pic>
        <p:nvPicPr>
          <p:cNvPr id="84998" name="図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163" y="4086225"/>
            <a:ext cx="14779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681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/>
              <a:t>がんを早期に発見するために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975" cy="54006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u="sng" dirty="0" smtClean="0"/>
              <a:t>早期発見は無症状から</a:t>
            </a:r>
            <a:endParaRPr lang="en-US" altLang="ja-JP" u="sng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</a:t>
            </a:r>
            <a:r>
              <a:rPr lang="ja-JP" altLang="en-US" dirty="0"/>
              <a:t> </a:t>
            </a:r>
            <a:r>
              <a:rPr lang="ja-JP" altLang="en-US" dirty="0" smtClean="0"/>
              <a:t>身体に関心をもち、「がん年齢」を自覚する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 基本は</a:t>
            </a:r>
            <a:r>
              <a:rPr lang="ja-JP" altLang="en-US" u="sng" dirty="0" smtClean="0"/>
              <a:t>定期健診</a:t>
            </a:r>
            <a:r>
              <a:rPr lang="ja-JP" altLang="en-US" dirty="0" smtClean="0"/>
              <a:t>。危険因子次第では追加項目。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 </a:t>
            </a:r>
            <a:r>
              <a:rPr lang="ja-JP" altLang="en-US" u="sng" dirty="0" smtClean="0"/>
              <a:t>がん検診</a:t>
            </a:r>
            <a:r>
              <a:rPr lang="ja-JP" altLang="en-US" dirty="0" smtClean="0"/>
              <a:t>は５つ　</a:t>
            </a:r>
            <a:r>
              <a:rPr lang="ja-JP" altLang="en-US" dirty="0" smtClean="0">
                <a:solidFill>
                  <a:srgbClr val="C00000"/>
                </a:solidFill>
              </a:rPr>
              <a:t>胃、大腸、肺、乳、子宮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</a:t>
            </a:r>
            <a:r>
              <a:rPr lang="ja-JP" altLang="en-US" u="sng" dirty="0" smtClean="0">
                <a:solidFill>
                  <a:srgbClr val="C00000"/>
                </a:solidFill>
              </a:rPr>
              <a:t> 肝炎</a:t>
            </a:r>
            <a:r>
              <a:rPr lang="ja-JP" altLang="en-US" u="sng" dirty="0" smtClean="0"/>
              <a:t>検査</a:t>
            </a:r>
            <a:r>
              <a:rPr lang="ja-JP" altLang="en-US" dirty="0" smtClean="0"/>
              <a:t>から肝臓健診や肝炎治療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/>
              <a:t>医療者とのよい関係、</a:t>
            </a:r>
            <a:r>
              <a:rPr lang="ja-JP" altLang="en-US" u="sng" dirty="0" smtClean="0"/>
              <a:t>禁煙・禁酒</a:t>
            </a:r>
            <a:r>
              <a:rPr lang="ja-JP" altLang="en-US" dirty="0" smtClean="0"/>
              <a:t>の実行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/>
              <a:t>症状があっても早期のことも</a:t>
            </a:r>
            <a:r>
              <a:rPr lang="ja-JP" altLang="en-US" dirty="0"/>
              <a:t>ある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 </a:t>
            </a:r>
            <a:r>
              <a:rPr lang="ja-JP" altLang="en-US" u="sng" dirty="0" smtClean="0"/>
              <a:t>進行がんでも早ければ早いほど対策はとれる</a:t>
            </a:r>
            <a:endParaRPr lang="en-US" altLang="ja-JP" u="sng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/>
              <a:t>社会環境では、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 検診の機会がある、医療</a:t>
            </a:r>
            <a:r>
              <a:rPr lang="ja-JP" altLang="en-US" dirty="0"/>
              <a:t>機関を</a:t>
            </a:r>
            <a:r>
              <a:rPr lang="ja-JP" altLang="en-US" dirty="0" smtClean="0"/>
              <a:t>受診しやすい、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 正しい情報提供、</a:t>
            </a:r>
            <a:r>
              <a:rPr lang="ja-JP" altLang="en-US" u="sng" dirty="0" smtClean="0"/>
              <a:t>支え合い</a:t>
            </a:r>
            <a:r>
              <a:rPr lang="ja-JP" altLang="en-US" dirty="0" smtClean="0"/>
              <a:t>など大事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00000"/>
                </a:solidFill>
              </a:rPr>
              <a:t>浜田市のがん検診（平成</a:t>
            </a:r>
            <a:r>
              <a:rPr lang="en-US" altLang="ja-JP" smtClean="0">
                <a:solidFill>
                  <a:srgbClr val="C00000"/>
                </a:solidFill>
              </a:rPr>
              <a:t>26</a:t>
            </a:r>
            <a:r>
              <a:rPr lang="ja-JP" altLang="en-US" smtClean="0">
                <a:solidFill>
                  <a:srgbClr val="C00000"/>
                </a:solidFill>
              </a:rPr>
              <a:t>年度）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248150"/>
          </a:xfrm>
          <a:solidFill>
            <a:srgbClr val="FFDE75"/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胃がん、肺がん、大腸がん、乳がん、子宮頸がんの検診はすべて</a:t>
            </a:r>
            <a:r>
              <a:rPr lang="ja-JP" altLang="en-US" dirty="0" smtClean="0">
                <a:solidFill>
                  <a:srgbClr val="C00000"/>
                </a:solidFill>
              </a:rPr>
              <a:t>無料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</a:t>
            </a:r>
            <a:r>
              <a:rPr lang="ja-JP" altLang="en-US" sz="2000" b="1" dirty="0" smtClean="0">
                <a:solidFill>
                  <a:srgbClr val="002060"/>
                </a:solidFill>
              </a:rPr>
              <a:t>（浜田市に住民票がある人で検診対象年齢の人）</a:t>
            </a:r>
            <a:endParaRPr lang="en-US" altLang="ja-JP" sz="20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子宮頸がん検診にあわせて、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>
                <a:solidFill>
                  <a:srgbClr val="C00000"/>
                </a:solidFill>
              </a:rPr>
              <a:t>HPV</a:t>
            </a:r>
            <a:r>
              <a:rPr lang="ja-JP" altLang="en-US" dirty="0" smtClean="0">
                <a:solidFill>
                  <a:srgbClr val="C00000"/>
                </a:solidFill>
              </a:rPr>
              <a:t>検査</a:t>
            </a:r>
            <a:r>
              <a:rPr lang="ja-JP" altLang="en-US" dirty="0" smtClean="0"/>
              <a:t>を無料で実施（頸がんのリスク評価）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受けやすい環境づくりとして、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施設検診、休日検診、時間外検診を実施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がん検診を受けて</a:t>
            </a:r>
            <a:r>
              <a:rPr lang="ja-JP" altLang="en-US" dirty="0" smtClean="0">
                <a:solidFill>
                  <a:srgbClr val="C00000"/>
                </a:solidFill>
              </a:rPr>
              <a:t>「健康ポイント特典シール」</a:t>
            </a:r>
            <a:r>
              <a:rPr lang="ja-JP" altLang="en-US" dirty="0" smtClean="0"/>
              <a:t>を集めると、抽選で健康づくり賞を贈呈</a:t>
            </a:r>
            <a:endParaRPr lang="en-US" altLang="ja-JP" dirty="0" smtClean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39750" y="5589588"/>
            <a:ext cx="7993063" cy="998537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2060"/>
                </a:solidFill>
                <a:latin typeface="+mn-lt"/>
                <a:ea typeface="+mn-ea"/>
                <a:cs typeface="+mj-cs"/>
              </a:rPr>
              <a:t>＊このほか、</a:t>
            </a:r>
            <a:r>
              <a:rPr lang="en-US" altLang="ja-JP" sz="2800" dirty="0">
                <a:solidFill>
                  <a:srgbClr val="002060"/>
                </a:solidFill>
                <a:latin typeface="+mn-lt"/>
                <a:ea typeface="+mn-ea"/>
                <a:cs typeface="+mj-cs"/>
              </a:rPr>
              <a:t>PET</a:t>
            </a:r>
            <a:r>
              <a:rPr lang="ja-JP" altLang="en-US" sz="2800" dirty="0">
                <a:solidFill>
                  <a:srgbClr val="002060"/>
                </a:solidFill>
                <a:latin typeface="+mn-lt"/>
                <a:ea typeface="+mn-ea"/>
                <a:cs typeface="+mj-cs"/>
              </a:rPr>
              <a:t>－</a:t>
            </a:r>
            <a:r>
              <a:rPr lang="en-US" altLang="ja-JP" sz="2800" dirty="0">
                <a:solidFill>
                  <a:srgbClr val="002060"/>
                </a:solidFill>
                <a:latin typeface="+mn-lt"/>
                <a:ea typeface="+mn-ea"/>
                <a:cs typeface="+mj-cs"/>
              </a:rPr>
              <a:t>CT</a:t>
            </a:r>
            <a:r>
              <a:rPr lang="ja-JP" altLang="en-US" sz="2800" dirty="0">
                <a:solidFill>
                  <a:srgbClr val="002060"/>
                </a:solidFill>
                <a:latin typeface="+mn-lt"/>
                <a:ea typeface="+mn-ea"/>
                <a:cs typeface="+mj-cs"/>
              </a:rPr>
              <a:t>がん検診受診者に対し、</a:t>
            </a:r>
            <a:endParaRPr lang="en-US" altLang="ja-JP" sz="2800" dirty="0">
              <a:solidFill>
                <a:srgbClr val="002060"/>
              </a:solidFill>
              <a:latin typeface="+mn-lt"/>
              <a:ea typeface="+mn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2060"/>
                </a:solidFill>
                <a:latin typeface="+mn-lt"/>
                <a:ea typeface="+mn-ea"/>
                <a:cs typeface="+mj-cs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lt"/>
                <a:ea typeface="+mn-ea"/>
                <a:cs typeface="+mj-cs"/>
              </a:rPr>
              <a:t>検診費用を</a:t>
            </a:r>
            <a:r>
              <a:rPr lang="en-US" altLang="ja-JP" sz="2800" dirty="0">
                <a:solidFill>
                  <a:srgbClr val="002060"/>
                </a:solidFill>
                <a:latin typeface="+mn-lt"/>
                <a:ea typeface="+mn-ea"/>
                <a:cs typeface="+mj-cs"/>
              </a:rPr>
              <a:t>20,000</a:t>
            </a:r>
            <a:r>
              <a:rPr lang="ja-JP" altLang="en-US" sz="2800" dirty="0">
                <a:solidFill>
                  <a:srgbClr val="002060"/>
                </a:solidFill>
                <a:latin typeface="+mn-lt"/>
                <a:ea typeface="+mn-ea"/>
                <a:cs typeface="+mj-cs"/>
              </a:rPr>
              <a:t>円助成</a:t>
            </a:r>
            <a:endParaRPr lang="ja-JP" altLang="en-US" sz="2800" dirty="0">
              <a:solidFill>
                <a:srgbClr val="002060"/>
              </a:solidFill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841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/>
              <a:t>（時間があれば）質問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625" y="1484313"/>
            <a:ext cx="8229600" cy="4818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/>
              <a:t>私があなたをがんと診断しました。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ja-JP" dirty="0" smtClean="0"/>
              <a:t>Q</a:t>
            </a:r>
            <a:r>
              <a:rPr lang="ja-JP" altLang="en-US" dirty="0" smtClean="0"/>
              <a:t>１「がんであると伝えてほしいですか？」</a:t>
            </a:r>
            <a:endParaRPr lang="en-US" altLang="ja-JP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ja-JP" dirty="0" smtClean="0"/>
              <a:t>Q</a:t>
            </a:r>
            <a:r>
              <a:rPr lang="ja-JP" altLang="en-US" dirty="0" smtClean="0"/>
              <a:t>２「どのくらいの期間、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　生きるか教えてほしいですか？」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ja-JP" dirty="0" smtClean="0"/>
              <a:t>Q</a:t>
            </a:r>
            <a:r>
              <a:rPr lang="ja-JP" altLang="en-US" dirty="0" smtClean="0"/>
              <a:t>３「仮にあなた自身ががんだと知ったら、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　このことを誰に伝えますか？」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ja-JP" dirty="0" smtClean="0"/>
              <a:t>Q</a:t>
            </a:r>
            <a:r>
              <a:rPr lang="ja-JP" altLang="en-US" dirty="0" smtClean="0"/>
              <a:t>４「大事な人ががんだとわかったら、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何をしたいですか？」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121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/>
              <a:t>がんと診断されたあと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がん</a:t>
            </a:r>
            <a:r>
              <a:rPr lang="ja-JP" altLang="en-US" dirty="0" smtClean="0"/>
              <a:t>死亡を予防する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958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/>
              <a:t>からだから切り取る（外科</a:t>
            </a:r>
            <a:r>
              <a:rPr lang="ja-JP" altLang="en-US" dirty="0" smtClean="0">
                <a:solidFill>
                  <a:srgbClr val="C00000"/>
                </a:solidFill>
              </a:rPr>
              <a:t>手術</a:t>
            </a:r>
            <a:r>
              <a:rPr lang="ja-JP" altLang="en-US" dirty="0" smtClean="0"/>
              <a:t>、内視鏡</a:t>
            </a:r>
            <a:r>
              <a:rPr lang="ja-JP" altLang="en-US" dirty="0" smtClean="0">
                <a:solidFill>
                  <a:srgbClr val="C00000"/>
                </a:solidFill>
              </a:rPr>
              <a:t>切除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>
                <a:solidFill>
                  <a:srgbClr val="C00000"/>
                </a:solidFill>
              </a:rPr>
              <a:t>放射線</a:t>
            </a:r>
            <a:r>
              <a:rPr lang="ja-JP" altLang="en-US" dirty="0" smtClean="0"/>
              <a:t>でがん細胞を死滅</a:t>
            </a:r>
            <a:r>
              <a:rPr lang="en-US" altLang="ja-JP" dirty="0" smtClean="0"/>
              <a:t>(</a:t>
            </a:r>
            <a:r>
              <a:rPr lang="ja-JP" altLang="en-US" dirty="0" smtClean="0"/>
              <a:t>精密放射線、重粒子線</a:t>
            </a:r>
            <a:r>
              <a:rPr lang="en-US" altLang="ja-JP" dirty="0" smtClean="0"/>
              <a:t>)</a:t>
            </a:r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>
                <a:solidFill>
                  <a:srgbClr val="C00000"/>
                </a:solidFill>
              </a:rPr>
              <a:t>化学</a:t>
            </a:r>
            <a:r>
              <a:rPr lang="ja-JP" altLang="en-US" dirty="0" smtClean="0">
                <a:solidFill>
                  <a:srgbClr val="C00000"/>
                </a:solidFill>
              </a:rPr>
              <a:t>療法</a:t>
            </a:r>
            <a:r>
              <a:rPr lang="ja-JP" altLang="en-US" dirty="0" smtClean="0"/>
              <a:t>でがん細胞を死滅</a:t>
            </a:r>
            <a:r>
              <a:rPr lang="en-US" altLang="ja-JP" dirty="0" smtClean="0"/>
              <a:t>(</a:t>
            </a:r>
            <a:r>
              <a:rPr lang="ja-JP" altLang="en-US" dirty="0" smtClean="0"/>
              <a:t>ﾐｻｲﾙ療法、免疫療法）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（がんを封じ込める（動脈塞栓療法））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endParaRPr lang="en-US" altLang="ja-JP" dirty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>
                <a:solidFill>
                  <a:srgbClr val="C00000"/>
                </a:solidFill>
              </a:rPr>
              <a:t>緩和ケア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生きる元気をつなぐために痛み軽減（痛みの緩和ｹｱ）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がんと診断された時から</a:t>
            </a:r>
            <a:r>
              <a:rPr lang="ja-JP" altLang="en-US" u="sng" dirty="0" smtClean="0"/>
              <a:t>こころの緩和ケア</a:t>
            </a:r>
            <a:endParaRPr lang="en-US" altLang="ja-JP" u="sng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心のサポートは不安を軽減「一人ではない」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>
                <a:solidFill>
                  <a:srgbClr val="0070C0"/>
                </a:solidFill>
              </a:rPr>
              <a:t>　生活習慣の改善やこころの元気は、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>
                <a:solidFill>
                  <a:srgbClr val="0070C0"/>
                </a:solidFill>
              </a:rPr>
              <a:t>　　「</a:t>
            </a:r>
            <a:r>
              <a:rPr lang="ja-JP" altLang="en-US" u="sng" dirty="0" smtClean="0">
                <a:solidFill>
                  <a:srgbClr val="0070C0"/>
                </a:solidFill>
              </a:rPr>
              <a:t>再発</a:t>
            </a:r>
            <a:r>
              <a:rPr lang="ja-JP" altLang="en-US" dirty="0" smtClean="0">
                <a:solidFill>
                  <a:srgbClr val="0070C0"/>
                </a:solidFill>
              </a:rPr>
              <a:t>」や「第２のがん」を予防する</a:t>
            </a:r>
            <a:endParaRPr lang="en-US" altLang="ja-JP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0801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/>
              <a:t>がんに関わる人たち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>
                <a:solidFill>
                  <a:srgbClr val="C00000"/>
                </a:solidFill>
              </a:rPr>
              <a:t>君たち</a:t>
            </a:r>
            <a:r>
              <a:rPr lang="ja-JP" altLang="en-US" sz="3600" dirty="0" smtClean="0">
                <a:solidFill>
                  <a:srgbClr val="C00000"/>
                </a:solidFill>
              </a:rPr>
              <a:t>の未来のしごとに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3276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sz="2800" u="sng" dirty="0" smtClean="0">
                <a:solidFill>
                  <a:schemeClr val="accent3">
                    <a:lumMod val="50000"/>
                  </a:schemeClr>
                </a:solidFill>
              </a:rPr>
              <a:t>病院･診療所･訪問看護･訪問介護･健診団体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に働く、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>
                <a:solidFill>
                  <a:srgbClr val="C00000"/>
                </a:solidFill>
              </a:rPr>
              <a:t>　</a:t>
            </a:r>
            <a:r>
              <a:rPr lang="ja-JP" altLang="en-US" sz="2800" dirty="0" smtClean="0">
                <a:solidFill>
                  <a:srgbClr val="C00000"/>
                </a:solidFill>
              </a:rPr>
              <a:t>医師･歯科医師、看護師、薬剤師、栄養士、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>
                <a:solidFill>
                  <a:srgbClr val="C00000"/>
                </a:solidFill>
              </a:rPr>
              <a:t>　</a:t>
            </a:r>
            <a:r>
              <a:rPr lang="ja-JP" altLang="en-US" sz="2800" dirty="0" smtClean="0">
                <a:solidFill>
                  <a:srgbClr val="C00000"/>
                </a:solidFill>
              </a:rPr>
              <a:t>臨床心理士、放射線技師、検査技師･細胞診断士、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>
                <a:solidFill>
                  <a:srgbClr val="C00000"/>
                </a:solidFill>
              </a:rPr>
              <a:t>　</a:t>
            </a:r>
            <a:r>
              <a:rPr lang="en-US" altLang="ja-JP" sz="2800" dirty="0" smtClean="0">
                <a:solidFill>
                  <a:srgbClr val="C00000"/>
                </a:solidFill>
              </a:rPr>
              <a:t>MSW</a:t>
            </a:r>
            <a:r>
              <a:rPr lang="ja-JP" altLang="en-US" sz="2800" dirty="0" smtClean="0">
                <a:solidFill>
                  <a:srgbClr val="C00000"/>
                </a:solidFill>
              </a:rPr>
              <a:t>・社会福祉士、医療情報管理士、ヘルパーなど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sz="2800" dirty="0" smtClean="0">
                <a:solidFill>
                  <a:srgbClr val="C00000"/>
                </a:solidFill>
              </a:rPr>
              <a:t>研究者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　医学、薬学、看護学、工学・理学</a:t>
            </a: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sz="2800" u="sng" dirty="0" smtClean="0">
                <a:solidFill>
                  <a:schemeClr val="accent3">
                    <a:lumMod val="50000"/>
                  </a:schemeClr>
                </a:solidFill>
              </a:rPr>
              <a:t>医療関連会社</a:t>
            </a:r>
            <a:r>
              <a:rPr lang="en-US" altLang="ja-JP" sz="2800" u="sng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ja-JP" altLang="en-US" sz="2800" u="sng" dirty="0" smtClean="0">
                <a:solidFill>
                  <a:schemeClr val="accent3">
                    <a:lumMod val="50000"/>
                  </a:schemeClr>
                </a:solidFill>
              </a:rPr>
              <a:t>製薬、医療機器材、給食施設など）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の</a:t>
            </a: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2800" dirty="0" smtClean="0">
                <a:solidFill>
                  <a:srgbClr val="C00000"/>
                </a:solidFill>
              </a:rPr>
              <a:t>医療情報担当者、研究者、そして事業者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sz="2800" u="sng" dirty="0" smtClean="0"/>
              <a:t>患者会</a:t>
            </a:r>
            <a:r>
              <a:rPr lang="ja-JP" altLang="en-US" sz="2800" dirty="0" smtClean="0"/>
              <a:t>、</a:t>
            </a:r>
            <a:r>
              <a:rPr lang="ja-JP" altLang="en-US" sz="2800" dirty="0"/>
              <a:t>ピアカウンセラー</a:t>
            </a:r>
            <a:r>
              <a:rPr lang="ja-JP" altLang="en-US" sz="2800" dirty="0" smtClean="0"/>
              <a:t>、</a:t>
            </a:r>
            <a:r>
              <a:rPr lang="ja-JP" altLang="en-US" sz="2800" u="sng" dirty="0" smtClean="0"/>
              <a:t>家族会・遺族会</a:t>
            </a:r>
            <a:endParaRPr lang="en-US" altLang="ja-JP" sz="2800" u="sng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行政の保健師、障害担当者、ケアマネ</a:t>
            </a: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sz="2800" u="sng" dirty="0"/>
              <a:t>生命</a:t>
            </a:r>
            <a:r>
              <a:rPr lang="ja-JP" altLang="en-US" sz="2800" u="sng" dirty="0" smtClean="0"/>
              <a:t>保険会社や銀行</a:t>
            </a:r>
            <a:r>
              <a:rPr lang="ja-JP" altLang="en-US" sz="2800" dirty="0" smtClean="0"/>
              <a:t>も支援団体に</a:t>
            </a:r>
            <a:endParaRPr lang="en-US" altLang="ja-JP" sz="2800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sz="2800" dirty="0" smtClean="0"/>
              <a:t>地域の健康づくり団体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食生活改善推進委員など</a:t>
            </a:r>
            <a:r>
              <a:rPr lang="en-US" altLang="ja-JP" sz="2800" dirty="0" smtClean="0"/>
              <a:t>)</a:t>
            </a:r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endParaRPr lang="en-US" altLang="ja-JP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グラフ 1"/>
          <p:cNvGraphicFramePr>
            <a:graphicFrameLocks/>
          </p:cNvGraphicFramePr>
          <p:nvPr/>
        </p:nvGraphicFramePr>
        <p:xfrm>
          <a:off x="-50800" y="714375"/>
          <a:ext cx="11369675" cy="5573713"/>
        </p:xfrm>
        <a:graphic>
          <a:graphicData uri="http://schemas.openxmlformats.org/presentationml/2006/ole">
            <p:oleObj spid="_x0000_s69633" r:id="rId4" imgW="11370025" imgH="5578323" progId="Excel.Chart.8">
              <p:embed/>
            </p:oleObj>
          </a:graphicData>
        </a:graphic>
      </p:graphicFrame>
      <p:sp>
        <p:nvSpPr>
          <p:cNvPr id="69634" name="テキスト ボックス 2"/>
          <p:cNvSpPr txBox="1">
            <a:spLocks noChangeArrowheads="1"/>
          </p:cNvSpPr>
          <p:nvPr/>
        </p:nvSpPr>
        <p:spPr bwMode="auto">
          <a:xfrm>
            <a:off x="250825" y="992188"/>
            <a:ext cx="1944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>
                <a:solidFill>
                  <a:srgbClr val="000000"/>
                </a:solidFill>
                <a:latin typeface="Calibri" pitchFamily="34" charset="0"/>
              </a:rPr>
              <a:t>（人口</a:t>
            </a:r>
            <a:r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ja-JP" altLang="en-US" sz="1200">
                <a:solidFill>
                  <a:srgbClr val="000000"/>
                </a:solidFill>
                <a:latin typeface="Calibri" pitchFamily="34" charset="0"/>
              </a:rPr>
              <a:t>万対）</a:t>
            </a:r>
          </a:p>
        </p:txBody>
      </p:sp>
      <p:sp>
        <p:nvSpPr>
          <p:cNvPr id="4" name="角丸四角形吹き出し 3"/>
          <p:cNvSpPr/>
          <p:nvPr/>
        </p:nvSpPr>
        <p:spPr>
          <a:xfrm>
            <a:off x="7596336" y="1268760"/>
            <a:ext cx="1296144" cy="504056"/>
          </a:xfrm>
          <a:prstGeom prst="wedgeRoundRectCallout">
            <a:avLst>
              <a:gd name="adj1" fmla="val -62332"/>
              <a:gd name="adj2" fmla="val 35822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white"/>
                </a:solidFill>
              </a:rPr>
              <a:t>悪性新生物（がん）</a:t>
            </a:r>
            <a:r>
              <a:rPr lang="en-US" altLang="ja-JP" sz="1400" dirty="0">
                <a:solidFill>
                  <a:prstClr val="white"/>
                </a:solidFill>
              </a:rPr>
              <a:t>279.7</a:t>
            </a:r>
            <a:r>
              <a:rPr lang="ja-JP" altLang="en-US" sz="14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7452320" y="2852936"/>
            <a:ext cx="1512168" cy="504056"/>
          </a:xfrm>
          <a:prstGeom prst="wedgeRoundRectCallout">
            <a:avLst>
              <a:gd name="adj1" fmla="val -49879"/>
              <a:gd name="adj2" fmla="val 97181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white"/>
                </a:solidFill>
              </a:rPr>
              <a:t>心疾患（心臓病）　</a:t>
            </a:r>
            <a:r>
              <a:rPr lang="en-US" altLang="ja-JP" sz="1400" dirty="0">
                <a:solidFill>
                  <a:prstClr val="white"/>
                </a:solidFill>
              </a:rPr>
              <a:t>149.8</a:t>
            </a:r>
            <a:r>
              <a:rPr lang="ja-JP" altLang="en-US" sz="1400" dirty="0">
                <a:solidFill>
                  <a:prstClr val="white"/>
                </a:solidFill>
              </a:rPr>
              <a:t>　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7596336" y="3789040"/>
            <a:ext cx="1368152" cy="576064"/>
          </a:xfrm>
          <a:prstGeom prst="wedgeRoundRectCallout">
            <a:avLst>
              <a:gd name="adj1" fmla="val -63315"/>
              <a:gd name="adj2" fmla="val 56831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white"/>
                </a:solidFill>
              </a:rPr>
              <a:t>脳血管疾患（脳卒中）</a:t>
            </a:r>
            <a:r>
              <a:rPr lang="en-US" altLang="ja-JP" sz="1400" dirty="0">
                <a:solidFill>
                  <a:prstClr val="white"/>
                </a:solidFill>
              </a:rPr>
              <a:t>97.7</a:t>
            </a:r>
            <a:endParaRPr lang="ja-JP" altLang="en-US" sz="1400" dirty="0">
              <a:solidFill>
                <a:prstClr val="white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7740352" y="4581128"/>
            <a:ext cx="1080120" cy="360040"/>
          </a:xfrm>
          <a:prstGeom prst="wedgeRectCallout">
            <a:avLst>
              <a:gd name="adj1" fmla="val -75967"/>
              <a:gd name="adj2" fmla="val -57950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white"/>
                </a:solidFill>
              </a:rPr>
              <a:t>肺炎  </a:t>
            </a:r>
            <a:r>
              <a:rPr lang="en-US" altLang="ja-JP" sz="1400" dirty="0">
                <a:solidFill>
                  <a:prstClr val="white"/>
                </a:solidFill>
              </a:rPr>
              <a:t>94.1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451725" y="5013325"/>
            <a:ext cx="1620838" cy="28733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不慮の事故 </a:t>
            </a:r>
            <a:r>
              <a:rPr lang="en-US" altLang="ja-JP" sz="1400" dirty="0">
                <a:solidFill>
                  <a:prstClr val="black"/>
                </a:solidFill>
              </a:rPr>
              <a:t>32.2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7667625" y="5373688"/>
            <a:ext cx="1368425" cy="28733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自殺　</a:t>
            </a:r>
            <a:r>
              <a:rPr lang="en-US" altLang="ja-JP" sz="1400" dirty="0">
                <a:solidFill>
                  <a:prstClr val="black"/>
                </a:solidFill>
              </a:rPr>
              <a:t>23.4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667625" y="5732463"/>
            <a:ext cx="1368425" cy="28892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肝疾患　</a:t>
            </a:r>
            <a:r>
              <a:rPr lang="en-US" altLang="ja-JP" sz="1400" dirty="0">
                <a:solidFill>
                  <a:prstClr val="black"/>
                </a:solidFill>
              </a:rPr>
              <a:t>12.8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7380312" y="6237312"/>
            <a:ext cx="1008112" cy="288032"/>
          </a:xfrm>
          <a:prstGeom prst="wedgeRectCallout">
            <a:avLst>
              <a:gd name="adj1" fmla="val -47401"/>
              <a:gd name="adj2" fmla="val -161592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white"/>
                </a:solidFill>
              </a:rPr>
              <a:t>結核　</a:t>
            </a:r>
            <a:r>
              <a:rPr lang="en-US" altLang="ja-JP" sz="1400" dirty="0">
                <a:solidFill>
                  <a:prstClr val="white"/>
                </a:solidFill>
              </a:rPr>
              <a:t>1.7</a:t>
            </a:r>
          </a:p>
        </p:txBody>
      </p:sp>
      <p:sp>
        <p:nvSpPr>
          <p:cNvPr id="69653" name="テキスト ボックス 11"/>
          <p:cNvSpPr txBox="1">
            <a:spLocks noChangeArrowheads="1"/>
          </p:cNvSpPr>
          <p:nvPr/>
        </p:nvSpPr>
        <p:spPr bwMode="auto">
          <a:xfrm>
            <a:off x="0" y="6546850"/>
            <a:ext cx="3851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>
                <a:solidFill>
                  <a:srgbClr val="000000"/>
                </a:solidFill>
                <a:latin typeface="Calibri" pitchFamily="34" charset="0"/>
              </a:rPr>
              <a:t>資料：人口動態統計（</a:t>
            </a:r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1947</a:t>
            </a:r>
            <a:r>
              <a:rPr lang="ja-JP" altLang="en-US" sz="1600">
                <a:solidFill>
                  <a:srgbClr val="000000"/>
                </a:solidFill>
                <a:latin typeface="Calibri" pitchFamily="34" charset="0"/>
              </a:rPr>
              <a:t>～</a:t>
            </a:r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2010</a:t>
            </a:r>
            <a:r>
              <a:rPr lang="ja-JP" altLang="en-US" sz="1600">
                <a:solidFill>
                  <a:srgbClr val="000000"/>
                </a:solidFill>
                <a:latin typeface="Calibri" pitchFamily="34" charset="0"/>
              </a:rPr>
              <a:t>年）</a:t>
            </a:r>
          </a:p>
        </p:txBody>
      </p:sp>
      <p:sp>
        <p:nvSpPr>
          <p:cNvPr id="69654" name="テキスト ボックス 12"/>
          <p:cNvSpPr txBox="1">
            <a:spLocks noChangeArrowheads="1"/>
          </p:cNvSpPr>
          <p:nvPr/>
        </p:nvSpPr>
        <p:spPr bwMode="auto">
          <a:xfrm>
            <a:off x="7164388" y="919163"/>
            <a:ext cx="2232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>
                <a:solidFill>
                  <a:srgbClr val="000000"/>
                </a:solidFill>
                <a:latin typeface="Calibri" pitchFamily="34" charset="0"/>
              </a:rPr>
              <a:t>（主な死因と</a:t>
            </a:r>
            <a:r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t>2010</a:t>
            </a:r>
            <a:r>
              <a:rPr lang="ja-JP" altLang="en-US" sz="1200">
                <a:solidFill>
                  <a:srgbClr val="000000"/>
                </a:solidFill>
                <a:latin typeface="Calibri" pitchFamily="34" charset="0"/>
              </a:rPr>
              <a:t>年の死亡率）</a:t>
            </a:r>
          </a:p>
        </p:txBody>
      </p:sp>
      <p:cxnSp>
        <p:nvCxnSpPr>
          <p:cNvPr id="14" name="直線コネクタ 13"/>
          <p:cNvCxnSpPr/>
          <p:nvPr/>
        </p:nvCxnSpPr>
        <p:spPr>
          <a:xfrm>
            <a:off x="6011863" y="1989138"/>
            <a:ext cx="0" cy="37433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6" name="テキスト ボックス 14"/>
          <p:cNvSpPr txBox="1">
            <a:spLocks noChangeArrowheads="1"/>
          </p:cNvSpPr>
          <p:nvPr/>
        </p:nvSpPr>
        <p:spPr bwMode="auto">
          <a:xfrm>
            <a:off x="1835150" y="549275"/>
            <a:ext cx="4897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800">
                <a:solidFill>
                  <a:srgbClr val="1F497D"/>
                </a:solidFill>
                <a:latin typeface="Calibri" pitchFamily="34" charset="0"/>
              </a:rPr>
              <a:t>死因でみた死亡率の推移</a:t>
            </a:r>
            <a:endParaRPr lang="en-US" altLang="ja-JP" sz="2800">
              <a:solidFill>
                <a:srgbClr val="1F497D"/>
              </a:solidFill>
              <a:latin typeface="Calibri" pitchFamily="34" charset="0"/>
            </a:endParaRPr>
          </a:p>
          <a:p>
            <a:r>
              <a:rPr lang="ja-JP" altLang="en-US" sz="2000" b="1">
                <a:solidFill>
                  <a:srgbClr val="1F497D"/>
                </a:solidFill>
                <a:latin typeface="Calibri" pitchFamily="34" charset="0"/>
              </a:rPr>
              <a:t>－生活習慣病が増加し、疾病構造が変化－　</a:t>
            </a:r>
          </a:p>
        </p:txBody>
      </p:sp>
      <p:sp>
        <p:nvSpPr>
          <p:cNvPr id="16" name="ホームベース 15"/>
          <p:cNvSpPr/>
          <p:nvPr/>
        </p:nvSpPr>
        <p:spPr>
          <a:xfrm>
            <a:off x="179388" y="115888"/>
            <a:ext cx="3671887" cy="4333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prstClr val="white"/>
                </a:solidFill>
              </a:rPr>
              <a:t>我が国の健康をめぐる現状①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17600"/>
          </a:xfrm>
        </p:spPr>
        <p:txBody>
          <a:bodyPr/>
          <a:lstStyle/>
          <a:p>
            <a:r>
              <a:rPr lang="ja-JP" altLang="en-US" sz="4000" smtClean="0"/>
              <a:t>浜田圏域のがん罹患と死亡</a:t>
            </a:r>
          </a:p>
        </p:txBody>
      </p:sp>
      <p:sp>
        <p:nvSpPr>
          <p:cNvPr id="71682" name="テキスト ボックス 3"/>
          <p:cNvSpPr txBox="1">
            <a:spLocks noChangeArrowheads="1"/>
          </p:cNvSpPr>
          <p:nvPr/>
        </p:nvSpPr>
        <p:spPr bwMode="auto">
          <a:xfrm>
            <a:off x="2646363" y="1670050"/>
            <a:ext cx="2160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Calibri" pitchFamily="34" charset="0"/>
              </a:rPr>
              <a:t>年齢調整罹患率</a:t>
            </a:r>
          </a:p>
        </p:txBody>
      </p:sp>
      <p:sp>
        <p:nvSpPr>
          <p:cNvPr id="71683" name="テキスト ボックス 5"/>
          <p:cNvSpPr txBox="1">
            <a:spLocks noChangeArrowheads="1"/>
          </p:cNvSpPr>
          <p:nvPr/>
        </p:nvSpPr>
        <p:spPr bwMode="auto">
          <a:xfrm>
            <a:off x="6659563" y="1651000"/>
            <a:ext cx="216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Calibri" pitchFamily="34" charset="0"/>
              </a:rPr>
              <a:t>年齢調整死亡率</a:t>
            </a:r>
          </a:p>
        </p:txBody>
      </p:sp>
      <p:sp>
        <p:nvSpPr>
          <p:cNvPr id="71684" name="テキスト ボックス 4"/>
          <p:cNvSpPr txBox="1">
            <a:spLocks noChangeArrowheads="1"/>
          </p:cNvSpPr>
          <p:nvPr/>
        </p:nvSpPr>
        <p:spPr bwMode="auto">
          <a:xfrm>
            <a:off x="2268538" y="6016625"/>
            <a:ext cx="74882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年齢調整罹患率：島根県地域がん登録情報をもとに分析（保健環境科学研究所）</a:t>
            </a:r>
            <a:endParaRPr lang="en-US" altLang="ja-JP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年齢調整死亡率：島根県健康指標データベースシステムより算出</a:t>
            </a:r>
          </a:p>
        </p:txBody>
      </p:sp>
      <p:sp>
        <p:nvSpPr>
          <p:cNvPr id="71685" name="テキスト ボックス 6"/>
          <p:cNvSpPr txBox="1">
            <a:spLocks noChangeArrowheads="1"/>
          </p:cNvSpPr>
          <p:nvPr/>
        </p:nvSpPr>
        <p:spPr bwMode="auto">
          <a:xfrm>
            <a:off x="3059113" y="1160463"/>
            <a:ext cx="4033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（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2007</a:t>
            </a:r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～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2009 </a:t>
            </a:r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年平均）</a:t>
            </a:r>
            <a:endParaRPr lang="en-US" altLang="ja-JP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1973263"/>
            <a:ext cx="90551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 txBox="1">
            <a:spLocks noChangeArrowheads="1"/>
          </p:cNvSpPr>
          <p:nvPr/>
        </p:nvSpPr>
        <p:spPr bwMode="auto">
          <a:xfrm>
            <a:off x="928688" y="388938"/>
            <a:ext cx="7443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ja-JP" altLang="en-US" sz="3600" b="1">
                <a:solidFill>
                  <a:srgbClr val="0099CC"/>
                </a:solidFill>
                <a:latin typeface="HG丸ｺﾞｼｯｸM-PRO" pitchFamily="50" charset="-128"/>
                <a:ea typeface="HG丸ｺﾞｼｯｸM-PRO" pitchFamily="50" charset="-128"/>
              </a:rPr>
              <a:t>早期に発見するメリット</a:t>
            </a:r>
            <a:endParaRPr lang="ja-JP" altLang="en-US" sz="3600" b="1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990725"/>
            <a:ext cx="8905875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 txBox="1">
            <a:spLocks noChangeArrowheads="1"/>
          </p:cNvSpPr>
          <p:nvPr/>
        </p:nvSpPr>
        <p:spPr bwMode="auto">
          <a:xfrm>
            <a:off x="433388" y="1219200"/>
            <a:ext cx="83264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eaLnBrk="0" hangingPunct="0">
              <a:spcBef>
                <a:spcPct val="20000"/>
              </a:spcBef>
            </a:pPr>
            <a:r>
              <a:rPr lang="ja-JP" altLang="en-US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進行して発見した場合との</a:t>
            </a:r>
            <a:r>
              <a:rPr lang="ja-JP" altLang="en-US" sz="24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en-US" altLang="ja-JP" sz="24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2400" b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年生存率」</a:t>
            </a:r>
            <a:r>
              <a:rPr lang="ja-JP" altLang="en-US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が大きく異なる</a:t>
            </a:r>
          </a:p>
        </p:txBody>
      </p:sp>
      <p:sp>
        <p:nvSpPr>
          <p:cNvPr id="73732" name="Rectangle 3"/>
          <p:cNvSpPr txBox="1">
            <a:spLocks noChangeArrowheads="1"/>
          </p:cNvSpPr>
          <p:nvPr/>
        </p:nvSpPr>
        <p:spPr bwMode="auto">
          <a:xfrm>
            <a:off x="6107113" y="6356350"/>
            <a:ext cx="26590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6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出典：がんの統計’</a:t>
            </a:r>
            <a:r>
              <a:rPr lang="en-US" altLang="ja-JP" sz="16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10</a:t>
            </a:r>
            <a:endParaRPr lang="ja-JP" altLang="en-US" sz="1600" b="1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121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/>
              <a:t>がんの成立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5184775"/>
          </a:xfrm>
          <a:ln>
            <a:solidFill>
              <a:schemeClr val="accent1"/>
            </a:solidFill>
          </a:ln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u="sng" dirty="0" smtClean="0"/>
              <a:t>がんは</a:t>
            </a:r>
            <a:r>
              <a:rPr lang="ja-JP" altLang="en-US" u="sng" dirty="0" smtClean="0">
                <a:solidFill>
                  <a:srgbClr val="C00000"/>
                </a:solidFill>
              </a:rPr>
              <a:t>自分自身の細胞</a:t>
            </a:r>
            <a:endParaRPr lang="en-US" altLang="ja-JP" u="sng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増殖、浸潤、転移　　結果として</a:t>
            </a:r>
            <a:r>
              <a:rPr lang="ja-JP" altLang="en-US" u="sng" dirty="0" smtClean="0"/>
              <a:t>臓器障害</a:t>
            </a:r>
            <a:endParaRPr lang="en-US" altLang="ja-JP" u="sng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日常でがんが</a:t>
            </a:r>
            <a:r>
              <a:rPr lang="ja-JP" altLang="en-US" u="sng" dirty="0" smtClean="0"/>
              <a:t>生まれている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がん遺伝子の発現</a:t>
            </a:r>
            <a:r>
              <a:rPr lang="en-US" altLang="ja-JP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①健康な身体の機能がそれを</a:t>
            </a:r>
            <a:r>
              <a:rPr lang="ja-JP" altLang="en-US" u="sng" dirty="0" smtClean="0"/>
              <a:t>修復している</a:t>
            </a:r>
            <a:endParaRPr lang="en-US" altLang="ja-JP" u="sng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sz="2600" dirty="0" smtClean="0">
                <a:solidFill>
                  <a:srgbClr val="002060"/>
                </a:solidFill>
              </a:rPr>
              <a:t>たまたますり抜けたがん細胞が</a:t>
            </a:r>
            <a:r>
              <a:rPr lang="ja-JP" altLang="en-US" sz="2600" u="sng" dirty="0" smtClean="0">
                <a:solidFill>
                  <a:srgbClr val="002060"/>
                </a:solidFill>
              </a:rPr>
              <a:t>がん組織</a:t>
            </a:r>
            <a:r>
              <a:rPr lang="ja-JP" altLang="en-US" sz="2600" dirty="0" smtClean="0">
                <a:solidFill>
                  <a:srgbClr val="002060"/>
                </a:solidFill>
              </a:rPr>
              <a:t>に。</a:t>
            </a:r>
            <a:endParaRPr lang="en-US" altLang="ja-JP" sz="26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600" dirty="0" smtClean="0">
                <a:solidFill>
                  <a:srgbClr val="002060"/>
                </a:solidFill>
              </a:rPr>
              <a:t>　</a:t>
            </a:r>
            <a:r>
              <a:rPr lang="ja-JP" altLang="en-US" sz="2600" dirty="0">
                <a:solidFill>
                  <a:srgbClr val="002060"/>
                </a:solidFill>
              </a:rPr>
              <a:t>　</a:t>
            </a:r>
            <a:r>
              <a:rPr lang="ja-JP" altLang="en-US" sz="2600" dirty="0" smtClean="0">
                <a:solidFill>
                  <a:srgbClr val="002060"/>
                </a:solidFill>
              </a:rPr>
              <a:t>一定の大きさ</a:t>
            </a:r>
            <a:r>
              <a:rPr lang="en-US" altLang="ja-JP" sz="2600" dirty="0" smtClean="0">
                <a:solidFill>
                  <a:srgbClr val="002060"/>
                </a:solidFill>
              </a:rPr>
              <a:t>(</a:t>
            </a:r>
            <a:r>
              <a:rPr lang="ja-JP" altLang="en-US" sz="2600" dirty="0" smtClean="0">
                <a:solidFill>
                  <a:srgbClr val="002060"/>
                </a:solidFill>
              </a:rPr>
              <a:t>影響</a:t>
            </a:r>
            <a:r>
              <a:rPr lang="en-US" altLang="ja-JP" sz="2600" dirty="0" smtClean="0">
                <a:solidFill>
                  <a:srgbClr val="002060"/>
                </a:solidFill>
              </a:rPr>
              <a:t>､</a:t>
            </a:r>
            <a:r>
              <a:rPr lang="ja-JP" altLang="en-US" sz="2600" dirty="0" smtClean="0">
                <a:solidFill>
                  <a:srgbClr val="002060"/>
                </a:solidFill>
              </a:rPr>
              <a:t>症状</a:t>
            </a:r>
            <a:r>
              <a:rPr lang="en-US" altLang="ja-JP" sz="2600" dirty="0" smtClean="0">
                <a:solidFill>
                  <a:srgbClr val="002060"/>
                </a:solidFill>
              </a:rPr>
              <a:t>)</a:t>
            </a:r>
            <a:r>
              <a:rPr lang="ja-JP" altLang="en-US" sz="2600" dirty="0" smtClean="0">
                <a:solidFill>
                  <a:srgbClr val="002060"/>
                </a:solidFill>
              </a:rPr>
              <a:t>になるまで、発見は困難</a:t>
            </a:r>
            <a:endParaRPr lang="en-US" altLang="ja-JP" sz="26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②生活</a:t>
            </a:r>
            <a:r>
              <a:rPr lang="ja-JP" altLang="en-US" dirty="0"/>
              <a:t>習慣</a:t>
            </a:r>
            <a:r>
              <a:rPr lang="ja-JP" altLang="en-US" dirty="0" smtClean="0"/>
              <a:t>や環境要因が、</a:t>
            </a:r>
            <a:r>
              <a:rPr lang="ja-JP" altLang="en-US" u="sng" dirty="0" smtClean="0"/>
              <a:t>がん化を進める</a:t>
            </a:r>
            <a:endParaRPr lang="en-US" altLang="ja-JP" u="sng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endParaRPr lang="en-US" altLang="ja-JP" dirty="0" smtClean="0"/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/>
              <a:t>がんの発生予防は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C00000"/>
                </a:solidFill>
              </a:rPr>
              <a:t>「がん化を少なく」「元気に修復」</a:t>
            </a:r>
            <a:endParaRPr lang="ja-JP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561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mtClean="0"/>
              <a:t>（ホワイトボードに書く）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625" y="1484313"/>
            <a:ext cx="8229600" cy="4818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/>
              <a:t>がん発症を時間軸に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C00000"/>
                </a:solidFill>
              </a:rPr>
              <a:t>遺伝子←→促進･修復因子→がん発症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　遺伝子は臓器ごと、</a:t>
            </a:r>
            <a:r>
              <a:rPr lang="en-US" altLang="ja-JP" dirty="0" smtClean="0"/>
              <a:t>HBV/HCV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HPV</a:t>
            </a:r>
            <a:endParaRPr lang="en-US" altLang="ja-JP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　促進･修復には悪い生活習慣</a:t>
            </a:r>
            <a:r>
              <a:rPr lang="en-US" altLang="ja-JP" dirty="0" smtClean="0"/>
              <a:t>(</a:t>
            </a:r>
            <a:r>
              <a:rPr lang="ja-JP" altLang="en-US" dirty="0"/>
              <a:t>喫煙</a:t>
            </a:r>
            <a:r>
              <a:rPr lang="ja-JP" altLang="en-US" dirty="0" smtClean="0"/>
              <a:t>、酒</a:t>
            </a:r>
            <a:r>
              <a:rPr lang="en-US" altLang="ja-JP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　良い生活習慣</a:t>
            </a:r>
            <a:r>
              <a:rPr lang="en-US" altLang="ja-JP" dirty="0" smtClean="0"/>
              <a:t>(</a:t>
            </a:r>
            <a:r>
              <a:rPr lang="ja-JP" altLang="en-US" dirty="0" smtClean="0"/>
              <a:t>野菜、運動</a:t>
            </a:r>
            <a:r>
              <a:rPr lang="en-US" altLang="ja-JP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　　　環境要因</a:t>
            </a:r>
            <a:r>
              <a:rPr lang="en-US" altLang="ja-JP" dirty="0"/>
              <a:t>(</a:t>
            </a:r>
            <a:r>
              <a:rPr lang="ja-JP" altLang="en-US" dirty="0" smtClean="0"/>
              <a:t>ｱｽﾍﾞｽﾄ、化学物質など</a:t>
            </a:r>
            <a:r>
              <a:rPr lang="en-US" altLang="ja-JP" dirty="0"/>
              <a:t>)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がん発症</a:t>
            </a:r>
            <a:endParaRPr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600" b="1" smtClean="0">
                <a:solidFill>
                  <a:srgbClr val="0099CC"/>
                </a:solidFill>
                <a:latin typeface="HG丸ｺﾞｼｯｸM-PRO" pitchFamily="50" charset="-128"/>
                <a:ea typeface="HG丸ｺﾞｼｯｸM-PRO" pitchFamily="50" charset="-128"/>
              </a:rPr>
              <a:t>早期のがんには</a:t>
            </a:r>
            <a:r>
              <a:rPr lang="ja-JP" altLang="en-US" sz="3600" b="1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自覚症状がありません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76263"/>
          </a:xfrm>
        </p:spPr>
        <p:txBody>
          <a:bodyPr/>
          <a:lstStyle/>
          <a:p>
            <a:pPr algn="ctr">
              <a:buFontTx/>
              <a:buNone/>
            </a:pPr>
            <a:r>
              <a:rPr lang="ja-JP" altLang="en-US" sz="2400" smtClean="0">
                <a:latin typeface="HG丸ｺﾞｼｯｸM-PRO" pitchFamily="50" charset="-128"/>
                <a:ea typeface="HG丸ｺﾞｼｯｸM-PRO" pitchFamily="50" charset="-128"/>
              </a:rPr>
              <a:t>定期的な「がん検診」で、早期のがんを発見しやすくなります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9144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600" b="1" i="1" dirty="0" smtClean="0">
                <a:solidFill>
                  <a:srgbClr val="002060"/>
                </a:solidFill>
              </a:rPr>
              <a:t>がん予防</a:t>
            </a:r>
            <a:r>
              <a:rPr lang="ja-JP" altLang="en-US" sz="3600" b="1" i="1" dirty="0" smtClean="0"/>
              <a:t>　</a:t>
            </a:r>
            <a:r>
              <a:rPr lang="ja-JP" altLang="ja-JP" sz="3600" b="1" i="1" dirty="0" smtClean="0"/>
              <a:t>発症</a:t>
            </a:r>
            <a:r>
              <a:rPr lang="ja-JP" altLang="ja-JP" sz="3600" b="1" i="1" dirty="0"/>
              <a:t>に関係する</a:t>
            </a:r>
            <a:r>
              <a:rPr lang="ja-JP" altLang="ja-JP" sz="3600" b="1" i="1" dirty="0">
                <a:solidFill>
                  <a:srgbClr val="C00000"/>
                </a:solidFill>
              </a:rPr>
              <a:t>習慣</a:t>
            </a:r>
            <a:r>
              <a:rPr lang="ja-JP" altLang="ja-JP" sz="3600" b="1" i="1" dirty="0"/>
              <a:t>を意識する</a:t>
            </a:r>
            <a:r>
              <a:rPr lang="ja-JP" altLang="ja-JP" sz="3600" b="1" i="1" dirty="0" smtClean="0"/>
              <a:t>。</a:t>
            </a:r>
            <a:r>
              <a:rPr lang="en-US" altLang="ja-JP" sz="3600" b="1" i="1" dirty="0" smtClean="0"/>
              <a:t/>
            </a:r>
            <a:br>
              <a:rPr lang="en-US" altLang="ja-JP" sz="3600" b="1" i="1" dirty="0" smtClean="0"/>
            </a:br>
            <a:r>
              <a:rPr lang="en-US" altLang="ja-JP" sz="3600" b="1" i="1" dirty="0" smtClean="0"/>
              <a:t>(</a:t>
            </a:r>
            <a:r>
              <a:rPr lang="ja-JP" altLang="ja-JP" sz="3600" b="1" i="1" dirty="0"/>
              <a:t>がん研究から</a:t>
            </a:r>
            <a:r>
              <a:rPr lang="en-US" altLang="ja-JP" sz="3600" b="1" i="1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28763"/>
            <a:ext cx="8569325" cy="5329237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ja-JP" b="1" dirty="0" smtClean="0">
                <a:solidFill>
                  <a:srgbClr val="C00000"/>
                </a:solidFill>
              </a:rPr>
              <a:t>年齢</a:t>
            </a:r>
            <a:r>
              <a:rPr lang="ja-JP" altLang="en-US" b="1" dirty="0" smtClean="0"/>
              <a:t>　</a:t>
            </a:r>
            <a:r>
              <a:rPr lang="ja-JP" altLang="ja-JP" dirty="0" smtClean="0"/>
              <a:t>加齢</a:t>
            </a:r>
            <a:r>
              <a:rPr lang="ja-JP" altLang="ja-JP" dirty="0"/>
              <a:t>は避けることができない因子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lang="ja-JP" altLang="ja-JP" dirty="0" smtClean="0"/>
              <a:t>がん</a:t>
            </a:r>
            <a:r>
              <a:rPr lang="ja-JP" altLang="ja-JP" dirty="0"/>
              <a:t>によっては</a:t>
            </a:r>
            <a:r>
              <a:rPr lang="ja-JP" altLang="ja-JP" u="sng" dirty="0"/>
              <a:t>好発年齢</a:t>
            </a:r>
            <a:r>
              <a:rPr lang="ja-JP" altLang="ja-JP" dirty="0"/>
              <a:t>に注意</a:t>
            </a:r>
            <a:r>
              <a:rPr lang="ja-JP" altLang="ja-JP" dirty="0" smtClean="0"/>
              <a:t>です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ja-JP" b="1" dirty="0" smtClean="0">
                <a:solidFill>
                  <a:srgbClr val="C00000"/>
                </a:solidFill>
              </a:rPr>
              <a:t>やせ</a:t>
            </a:r>
            <a:r>
              <a:rPr lang="ja-JP" altLang="ja-JP" b="1" dirty="0">
                <a:solidFill>
                  <a:srgbClr val="C00000"/>
                </a:solidFill>
              </a:rPr>
              <a:t>・肥満</a:t>
            </a:r>
            <a:r>
              <a:rPr lang="ja-JP" altLang="ja-JP" dirty="0">
                <a:solidFill>
                  <a:prstClr val="black"/>
                </a:solidFill>
              </a:rPr>
              <a:t>はがんと</a:t>
            </a:r>
            <a:r>
              <a:rPr lang="ja-JP" altLang="ja-JP" dirty="0" smtClean="0">
                <a:solidFill>
                  <a:prstClr val="black"/>
                </a:solidFill>
              </a:rPr>
              <a:t>関連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</a:rPr>
              <a:t>　　　</a:t>
            </a:r>
            <a:r>
              <a:rPr lang="ja-JP" altLang="ja-JP" dirty="0" smtClean="0"/>
              <a:t>身長</a:t>
            </a:r>
            <a:r>
              <a:rPr lang="ja-JP" altLang="ja-JP" dirty="0"/>
              <a:t>・体重から体格・肥満度（</a:t>
            </a:r>
            <a:r>
              <a:rPr lang="en-US" altLang="ja-JP" b="1" dirty="0"/>
              <a:t>BMI</a:t>
            </a:r>
            <a:r>
              <a:rPr lang="ja-JP" altLang="ja-JP" dirty="0"/>
              <a:t>）　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ja-JP" b="1" dirty="0" smtClean="0">
                <a:solidFill>
                  <a:srgbClr val="C00000"/>
                </a:solidFill>
              </a:rPr>
              <a:t>喫煙</a:t>
            </a:r>
            <a:r>
              <a:rPr lang="ja-JP" altLang="ja-JP" dirty="0"/>
              <a:t>　</a:t>
            </a:r>
            <a:r>
              <a:rPr lang="ja-JP" altLang="en-US" dirty="0" smtClean="0"/>
              <a:t>一生の</a:t>
            </a:r>
            <a:r>
              <a:rPr lang="ja-JP" altLang="ja-JP" dirty="0" smtClean="0"/>
              <a:t>禁煙</a:t>
            </a:r>
            <a:r>
              <a:rPr lang="ja-JP" altLang="ja-JP" dirty="0"/>
              <a:t>が大事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　　未成年の喫煙は大きな影響。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 smtClean="0"/>
              <a:t>　　　肺気腫などの</a:t>
            </a:r>
            <a:r>
              <a:rPr lang="en-US" altLang="ja-JP" b="1" u="sng" dirty="0" smtClean="0">
                <a:solidFill>
                  <a:srgbClr val="002060"/>
                </a:solidFill>
              </a:rPr>
              <a:t>COPD</a:t>
            </a:r>
            <a:r>
              <a:rPr lang="ja-JP" altLang="ja-JP" dirty="0"/>
              <a:t>は定年後の身体活動に関連。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ja-JP" b="1" dirty="0" smtClean="0">
                <a:solidFill>
                  <a:srgbClr val="C00000"/>
                </a:solidFill>
              </a:rPr>
              <a:t>飲酒</a:t>
            </a:r>
            <a:r>
              <a:rPr lang="ja-JP" altLang="ja-JP" b="1" dirty="0"/>
              <a:t>　</a:t>
            </a:r>
            <a:r>
              <a:rPr lang="ja-JP" altLang="en-US" dirty="0" smtClean="0"/>
              <a:t>飲まないか、</a:t>
            </a:r>
            <a:r>
              <a:rPr lang="ja-JP" altLang="ja-JP" dirty="0" smtClean="0"/>
              <a:t>月</a:t>
            </a:r>
            <a:r>
              <a:rPr lang="ja-JP" altLang="en-US" dirty="0" smtClean="0"/>
              <a:t>１</a:t>
            </a:r>
            <a:r>
              <a:rPr lang="en-US" altLang="ja-JP" dirty="0" smtClean="0"/>
              <a:t>~</a:t>
            </a:r>
            <a:r>
              <a:rPr lang="ja-JP" altLang="ja-JP" dirty="0"/>
              <a:t>３回が理想。飲むなら</a:t>
            </a:r>
            <a:r>
              <a:rPr lang="ja-JP" altLang="ja-JP" dirty="0" err="1"/>
              <a:t>．．．</a:t>
            </a:r>
            <a:endParaRPr lang="ja-JP" altLang="ja-JP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ja-JP" b="1" dirty="0" smtClean="0">
                <a:solidFill>
                  <a:srgbClr val="C00000"/>
                </a:solidFill>
              </a:rPr>
              <a:t>運動</a:t>
            </a:r>
            <a:r>
              <a:rPr lang="ja-JP" altLang="ja-JP" dirty="0">
                <a:solidFill>
                  <a:srgbClr val="C00000"/>
                </a:solidFill>
              </a:rPr>
              <a:t>　</a:t>
            </a:r>
            <a:r>
              <a:rPr lang="ja-JP" altLang="ja-JP" dirty="0"/>
              <a:t>生活の中の身体活動＋余暇の</a:t>
            </a:r>
            <a:r>
              <a:rPr lang="ja-JP" altLang="ja-JP" dirty="0" smtClean="0"/>
              <a:t>運動</a:t>
            </a:r>
            <a:r>
              <a:rPr lang="ja-JP" altLang="ja-JP" dirty="0"/>
              <a:t>　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ja-JP" dirty="0"/>
              <a:t>　</a:t>
            </a:r>
            <a:r>
              <a:rPr lang="ja-JP" altLang="ja-JP" sz="2600" b="1" dirty="0"/>
              <a:t>がんと循環器疾患の</a:t>
            </a:r>
            <a:r>
              <a:rPr lang="ja-JP" altLang="ja-JP" sz="2600" b="1" dirty="0" smtClean="0"/>
              <a:t>リスクチェック</a:t>
            </a:r>
            <a:r>
              <a:rPr lang="ja-JP" altLang="en-US" sz="2600" b="1" dirty="0" smtClean="0"/>
              <a:t>（国立がんセンター）</a:t>
            </a:r>
            <a:endParaRPr lang="en-US" altLang="ja-JP" sz="2600" b="1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600" dirty="0" smtClean="0"/>
              <a:t>　　　　</a:t>
            </a:r>
            <a:r>
              <a:rPr lang="en-US" altLang="ja-JP" sz="2100" dirty="0" smtClean="0"/>
              <a:t>http</a:t>
            </a:r>
            <a:r>
              <a:rPr lang="en-US" altLang="ja-JP" sz="2100" dirty="0"/>
              <a:t>://</a:t>
            </a:r>
            <a:r>
              <a:rPr lang="en-US" altLang="ja-JP" sz="2100" dirty="0" smtClean="0"/>
              <a:t>epi.ncc.go.jp/riskcheck/index.html</a:t>
            </a:r>
            <a:endParaRPr lang="ja-JP" altLang="ja-JP" sz="2100" dirty="0"/>
          </a:p>
        </p:txBody>
      </p:sp>
      <p:pic>
        <p:nvPicPr>
          <p:cNvPr id="80901" name="図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157788"/>
            <a:ext cx="12969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/>
              <a:t>がんの発生を予防する２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5183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>
                <a:solidFill>
                  <a:srgbClr val="975C1E"/>
                </a:solidFill>
              </a:rPr>
              <a:t>個人のがんをワクチンや細菌治療で予防</a:t>
            </a:r>
            <a:endParaRPr lang="en-US" altLang="ja-JP" dirty="0" smtClean="0">
              <a:solidFill>
                <a:srgbClr val="975C1E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900" dirty="0">
                <a:solidFill>
                  <a:srgbClr val="975C1E"/>
                </a:solidFill>
              </a:rPr>
              <a:t>　</a:t>
            </a:r>
            <a:r>
              <a:rPr lang="en-US" altLang="ja-JP" sz="2800" dirty="0" smtClean="0">
                <a:solidFill>
                  <a:srgbClr val="975C1E"/>
                </a:solidFill>
              </a:rPr>
              <a:t>HBV</a:t>
            </a:r>
            <a:r>
              <a:rPr lang="ja-JP" altLang="en-US" sz="2800" dirty="0">
                <a:solidFill>
                  <a:srgbClr val="975C1E"/>
                </a:solidFill>
              </a:rPr>
              <a:t>ワクチンは肝がん予防</a:t>
            </a:r>
            <a:endParaRPr lang="en-US" altLang="ja-JP" sz="2800" dirty="0">
              <a:solidFill>
                <a:srgbClr val="975C1E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>
                <a:solidFill>
                  <a:srgbClr val="975C1E"/>
                </a:solidFill>
              </a:rPr>
              <a:t>　</a:t>
            </a:r>
            <a:r>
              <a:rPr lang="en-US" altLang="ja-JP" sz="2800" dirty="0">
                <a:solidFill>
                  <a:srgbClr val="975C1E"/>
                </a:solidFill>
              </a:rPr>
              <a:t>HPV</a:t>
            </a:r>
            <a:r>
              <a:rPr lang="ja-JP" altLang="en-US" sz="2800" dirty="0">
                <a:solidFill>
                  <a:srgbClr val="975C1E"/>
                </a:solidFill>
              </a:rPr>
              <a:t>ワクチンは子宮頚がん予防</a:t>
            </a:r>
            <a:endParaRPr lang="en-US" altLang="ja-JP" sz="2800" dirty="0">
              <a:solidFill>
                <a:srgbClr val="975C1E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 smtClean="0">
                <a:solidFill>
                  <a:srgbClr val="975C1E"/>
                </a:solidFill>
              </a:rPr>
              <a:t>　ピロリ菌治療で胃がん予防</a:t>
            </a:r>
            <a:endParaRPr lang="en-US" altLang="ja-JP" sz="2800" dirty="0" smtClean="0">
              <a:solidFill>
                <a:srgbClr val="975C1E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 smtClean="0">
              <a:solidFill>
                <a:srgbClr val="975C1E"/>
              </a:solidFill>
            </a:endParaRPr>
          </a:p>
          <a:p>
            <a:pPr fontAlgn="auto">
              <a:spcAft>
                <a:spcPts val="0"/>
              </a:spcAft>
              <a:buFont typeface="Wingdings"/>
              <a:buChar char="l"/>
              <a:defRPr/>
            </a:pPr>
            <a:r>
              <a:rPr lang="ja-JP" altLang="en-US" dirty="0" smtClean="0">
                <a:solidFill>
                  <a:srgbClr val="975C1E"/>
                </a:solidFill>
              </a:rPr>
              <a:t>社会</a:t>
            </a:r>
            <a:r>
              <a:rPr lang="ja-JP" altLang="en-US" dirty="0">
                <a:solidFill>
                  <a:srgbClr val="975C1E"/>
                </a:solidFill>
              </a:rPr>
              <a:t>環境では、</a:t>
            </a:r>
            <a:endParaRPr lang="en-US" altLang="ja-JP" dirty="0">
              <a:solidFill>
                <a:srgbClr val="975C1E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>
                <a:solidFill>
                  <a:srgbClr val="975C1E"/>
                </a:solidFill>
              </a:rPr>
              <a:t>　</a:t>
            </a:r>
            <a:r>
              <a:rPr lang="ja-JP" altLang="en-US" dirty="0" smtClean="0">
                <a:solidFill>
                  <a:srgbClr val="975C1E"/>
                </a:solidFill>
              </a:rPr>
              <a:t>禁煙</a:t>
            </a:r>
            <a:r>
              <a:rPr lang="en-US" altLang="ja-JP" dirty="0" smtClean="0">
                <a:solidFill>
                  <a:srgbClr val="975C1E"/>
                </a:solidFill>
              </a:rPr>
              <a:t>(</a:t>
            </a:r>
            <a:r>
              <a:rPr lang="ja-JP" altLang="en-US" dirty="0" smtClean="0">
                <a:solidFill>
                  <a:srgbClr val="975C1E"/>
                </a:solidFill>
              </a:rPr>
              <a:t>分煙</a:t>
            </a:r>
            <a:r>
              <a:rPr lang="en-US" altLang="ja-JP" dirty="0" smtClean="0">
                <a:solidFill>
                  <a:srgbClr val="975C1E"/>
                </a:solidFill>
              </a:rPr>
              <a:t>)</a:t>
            </a:r>
            <a:r>
              <a:rPr lang="ja-JP" altLang="en-US" dirty="0" smtClean="0">
                <a:solidFill>
                  <a:srgbClr val="975C1E"/>
                </a:solidFill>
              </a:rPr>
              <a:t>・節酒の地域社会、</a:t>
            </a:r>
            <a:endParaRPr lang="en-US" altLang="ja-JP" dirty="0" smtClean="0">
              <a:solidFill>
                <a:srgbClr val="975C1E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>
                <a:solidFill>
                  <a:srgbClr val="975C1E"/>
                </a:solidFill>
              </a:rPr>
              <a:t>　職場</a:t>
            </a:r>
            <a:r>
              <a:rPr lang="ja-JP" altLang="en-US" dirty="0" smtClean="0">
                <a:solidFill>
                  <a:srgbClr val="975C1E"/>
                </a:solidFill>
              </a:rPr>
              <a:t>の有害物質の暴露基準</a:t>
            </a:r>
            <a:r>
              <a:rPr lang="en-US" altLang="ja-JP" dirty="0" smtClean="0">
                <a:solidFill>
                  <a:srgbClr val="975C1E"/>
                </a:solidFill>
              </a:rPr>
              <a:t>(</a:t>
            </a:r>
            <a:r>
              <a:rPr lang="ja-JP" altLang="en-US" dirty="0" smtClean="0">
                <a:solidFill>
                  <a:srgbClr val="975C1E"/>
                </a:solidFill>
              </a:rPr>
              <a:t>ｱｽﾍﾞｽﾄなど</a:t>
            </a:r>
            <a:r>
              <a:rPr lang="en-US" altLang="ja-JP" dirty="0" smtClean="0">
                <a:solidFill>
                  <a:srgbClr val="975C1E"/>
                </a:solidFill>
              </a:rPr>
              <a:t>)</a:t>
            </a:r>
            <a:endParaRPr lang="en-US" altLang="ja-JP" dirty="0">
              <a:solidFill>
                <a:srgbClr val="975C1E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dirty="0">
                <a:solidFill>
                  <a:srgbClr val="975C1E"/>
                </a:solidFill>
              </a:rPr>
              <a:t>　</a:t>
            </a:r>
            <a:r>
              <a:rPr lang="ja-JP" altLang="en-US" dirty="0" smtClean="0">
                <a:solidFill>
                  <a:srgbClr val="975C1E"/>
                </a:solidFill>
              </a:rPr>
              <a:t>がん予防の正しい情報提供</a:t>
            </a:r>
            <a:r>
              <a:rPr lang="ja-JP" altLang="en-US" dirty="0"/>
              <a:t>など</a:t>
            </a:r>
            <a:endParaRPr lang="en-US" altLang="ja-JP" dirty="0">
              <a:solidFill>
                <a:srgbClr val="975C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1113</TotalTime>
  <Words>2565</Words>
  <Application>Microsoft Office PowerPoint</Application>
  <PresentationFormat>画面に合わせる (4:3)</PresentationFormat>
  <Paragraphs>181</Paragraphs>
  <Slides>15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デザイン テンプレート</vt:lpstr>
      </vt:variant>
      <vt:variant>
        <vt:i4>41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66" baseType="lpstr">
      <vt:lpstr>Corbel</vt:lpstr>
      <vt:lpstr>ＭＳ ゴシック</vt:lpstr>
      <vt:lpstr>Arial</vt:lpstr>
      <vt:lpstr>Calibri</vt:lpstr>
      <vt:lpstr>HGｺﾞｼｯｸE</vt:lpstr>
      <vt:lpstr>Wingdings</vt:lpstr>
      <vt:lpstr>ＭＳ Ｐゴシック</vt:lpstr>
      <vt:lpstr>Tahoma</vt:lpstr>
      <vt:lpstr>HG丸ｺﾞｼｯｸM-PRO</vt:lpstr>
      <vt:lpstr>みやび</vt:lpstr>
      <vt:lpstr>3_Blueprint</vt:lpstr>
      <vt:lpstr>Office ​​テーマ</vt:lpstr>
      <vt:lpstr>1_みやび</vt:lpstr>
      <vt:lpstr>2_Office テーマ</vt:lpstr>
      <vt:lpstr>みやび</vt:lpstr>
      <vt:lpstr>みやび</vt:lpstr>
      <vt:lpstr>みやび</vt:lpstr>
      <vt:lpstr>みやび</vt:lpstr>
      <vt:lpstr>みやび</vt:lpstr>
      <vt:lpstr>みやび</vt:lpstr>
      <vt:lpstr>みやび</vt:lpstr>
      <vt:lpstr>みやび</vt:lpstr>
      <vt:lpstr>みやび</vt:lpstr>
      <vt:lpstr>みやび</vt:lpstr>
      <vt:lpstr>みやび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1_みやび</vt:lpstr>
      <vt:lpstr>1_みやび</vt:lpstr>
      <vt:lpstr>1_みやび</vt:lpstr>
      <vt:lpstr>1_みやび</vt:lpstr>
      <vt:lpstr>1_みやび</vt:lpstr>
      <vt:lpstr>1_みやび</vt:lpstr>
      <vt:lpstr>1_みやび</vt:lpstr>
      <vt:lpstr>1_みやび</vt:lpstr>
      <vt:lpstr>1_みやび</vt:lpstr>
      <vt:lpstr>1_みやび</vt:lpstr>
      <vt:lpstr>1_みやび</vt:lpstr>
      <vt:lpstr>2_Office テーマ</vt:lpstr>
      <vt:lpstr>Microsoft Excel グラフ</vt:lpstr>
      <vt:lpstr>スライド 1</vt:lpstr>
      <vt:lpstr>スライド 2</vt:lpstr>
      <vt:lpstr>浜田圏域のがん罹患と死亡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がんを防ぐ新12か条 　　　　　　　　（がん研究振興財団、2011年）</vt:lpstr>
      <vt:lpstr>スライド 11</vt:lpstr>
      <vt:lpstr>浜田市のがん検診（平成26年度）</vt:lpstr>
      <vt:lpstr>スライド 13</vt:lpstr>
      <vt:lpstr>スライド 14</vt:lpstr>
      <vt:lpstr>スライド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「がん」 リスク管理は生きる力</dc:title>
  <dc:creator>中本　稔</dc:creator>
  <cp:lastModifiedBy>UPH</cp:lastModifiedBy>
  <cp:revision>63</cp:revision>
  <cp:lastPrinted>2014-10-30T08:39:10Z</cp:lastPrinted>
  <dcterms:created xsi:type="dcterms:W3CDTF">2014-07-15T23:19:05Z</dcterms:created>
  <dcterms:modified xsi:type="dcterms:W3CDTF">2014-11-19T21:30:37Z</dcterms:modified>
</cp:coreProperties>
</file>